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Raleway"/>
      <p:regular r:id="rId21"/>
      <p:bold r:id="rId22"/>
      <p:italic r:id="rId23"/>
      <p:boldItalic r:id="rId24"/>
    </p:embeddedFont>
    <p:embeddedFont>
      <p:font typeface="Lato"/>
      <p:regular r:id="rId25"/>
      <p:bold r:id="rId26"/>
      <p:italic r:id="rId27"/>
      <p:boldItalic r:id="rId28"/>
    </p:embeddedFont>
    <p:embeddedFont>
      <p:font typeface="Pontano Sans"/>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ntanoSans-regular.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jpg"/><Relationship Id="rId5" Type="http://schemas.openxmlformats.org/officeDocument/2006/relationships/image" Target="../media/image6.jpg"/><Relationship Id="rId6"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lcpl.org/techleague" TargetMode="External"/><Relationship Id="rId4" Type="http://schemas.openxmlformats.org/officeDocument/2006/relationships/image" Target="../media/image3.jp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C78D8"/>
        </a:solidFill>
      </p:bgPr>
    </p:bg>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b="1" lang="en" sz="3000">
                <a:solidFill>
                  <a:srgbClr val="FFFFFF"/>
                </a:solidFill>
                <a:latin typeface="Pontano Sans"/>
                <a:ea typeface="Pontano Sans"/>
                <a:cs typeface="Pontano Sans"/>
                <a:sym typeface="Pontano Sans"/>
              </a:rPr>
              <a:t>Evaluating Digital Literacy Programs with Ethnography</a:t>
            </a:r>
          </a:p>
          <a:p>
            <a:pPr lvl="0">
              <a:spcBef>
                <a:spcPts val="0"/>
              </a:spcBef>
              <a:buNone/>
            </a:pPr>
            <a:r>
              <a:t/>
            </a:r>
            <a:endParaRPr sz="3000">
              <a:solidFill>
                <a:srgbClr val="FFFFFF"/>
              </a:solidFill>
              <a:latin typeface="Pontano Sans"/>
              <a:ea typeface="Pontano Sans"/>
              <a:cs typeface="Pontano Sans"/>
              <a:sym typeface="Pontano Sans"/>
            </a:endParaRPr>
          </a:p>
          <a:p>
            <a:pPr lvl="0">
              <a:spcBef>
                <a:spcPts val="0"/>
              </a:spcBef>
              <a:buNone/>
            </a:pPr>
            <a:r>
              <a:rPr lang="en" sz="2400">
                <a:solidFill>
                  <a:srgbClr val="FFFFFF"/>
                </a:solidFill>
                <a:latin typeface="Pontano Sans"/>
                <a:ea typeface="Pontano Sans"/>
                <a:cs typeface="Pontano Sans"/>
                <a:sym typeface="Pontano Sans"/>
              </a:rPr>
              <a:t>Net Inclusion 2017</a:t>
            </a:r>
          </a:p>
        </p:txBody>
      </p:sp>
      <p:sp>
        <p:nvSpPr>
          <p:cNvPr id="55" name="Shape 55"/>
          <p:cNvSpPr txBox="1"/>
          <p:nvPr>
            <p:ph idx="1" type="subTitle"/>
          </p:nvPr>
        </p:nvSpPr>
        <p:spPr>
          <a:xfrm>
            <a:off x="209950" y="3898025"/>
            <a:ext cx="8520600" cy="792600"/>
          </a:xfrm>
          <a:prstGeom prst="rect">
            <a:avLst/>
          </a:prstGeom>
        </p:spPr>
        <p:txBody>
          <a:bodyPr anchorCtr="0" anchor="t" bIns="91425" lIns="91425" rIns="91425" tIns="91425">
            <a:noAutofit/>
          </a:bodyPr>
          <a:lstStyle/>
          <a:p>
            <a:pPr lvl="0" algn="l">
              <a:spcBef>
                <a:spcPts val="0"/>
              </a:spcBef>
              <a:buNone/>
            </a:pPr>
            <a:r>
              <a:rPr lang="en" sz="1800">
                <a:solidFill>
                  <a:srgbClr val="FFFFFF"/>
                </a:solidFill>
                <a:latin typeface="Pontano Sans"/>
                <a:ea typeface="Pontano Sans"/>
                <a:cs typeface="Pontano Sans"/>
                <a:sym typeface="Pontano Sans"/>
              </a:rPr>
              <a:t>Shauna Edson</a:t>
            </a:r>
          </a:p>
          <a:p>
            <a:pPr lvl="0" algn="l">
              <a:spcBef>
                <a:spcPts val="0"/>
              </a:spcBef>
              <a:buNone/>
            </a:pPr>
            <a:r>
              <a:rPr lang="en" sz="1800">
                <a:solidFill>
                  <a:srgbClr val="FFFFFF"/>
                </a:solidFill>
                <a:latin typeface="Pontano Sans"/>
                <a:ea typeface="Pontano Sans"/>
                <a:cs typeface="Pontano Sans"/>
                <a:sym typeface="Pontano Sans"/>
              </a:rPr>
              <a:t>Digital Inclusion Fellow, Salt Lake City Public Library</a:t>
            </a:r>
          </a:p>
          <a:p>
            <a:pPr lvl="0" algn="l">
              <a:spcBef>
                <a:spcPts val="0"/>
              </a:spcBef>
              <a:buNone/>
            </a:pPr>
            <a:r>
              <a:rPr lang="en" sz="1800">
                <a:solidFill>
                  <a:srgbClr val="FFFFFF"/>
                </a:solidFill>
                <a:latin typeface="Pontano Sans"/>
                <a:ea typeface="Pontano Sans"/>
                <a:cs typeface="Pontano Sans"/>
                <a:sym typeface="Pontano Sans"/>
              </a:rPr>
              <a:t>sedson@slcpl.org</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16" name="Shape 116"/>
        <p:cNvGrpSpPr/>
        <p:nvPr/>
      </p:nvGrpSpPr>
      <p:grpSpPr>
        <a:xfrm>
          <a:off x="0" y="0"/>
          <a:ext cx="0" cy="0"/>
          <a:chOff x="0" y="0"/>
          <a:chExt cx="0" cy="0"/>
        </a:xfrm>
      </p:grpSpPr>
      <p:sp>
        <p:nvSpPr>
          <p:cNvPr id="117" name="Shape 11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b="1" lang="en">
                <a:solidFill>
                  <a:srgbClr val="1C4587"/>
                </a:solidFill>
                <a:latin typeface="Raleway"/>
                <a:ea typeface="Raleway"/>
                <a:cs typeface="Raleway"/>
                <a:sym typeface="Raleway"/>
              </a:rPr>
              <a:t>Community Partners</a:t>
            </a:r>
          </a:p>
        </p:txBody>
      </p:sp>
      <p:pic>
        <p:nvPicPr>
          <p:cNvPr id="118" name="Shape 118"/>
          <p:cNvPicPr preferRelativeResize="0"/>
          <p:nvPr/>
        </p:nvPicPr>
        <p:blipFill>
          <a:blip r:embed="rId3">
            <a:alphaModFix amt="8000"/>
          </a:blip>
          <a:stretch>
            <a:fillRect/>
          </a:stretch>
        </p:blipFill>
        <p:spPr>
          <a:xfrm>
            <a:off x="-16862" y="0"/>
            <a:ext cx="9177722" cy="5143500"/>
          </a:xfrm>
          <a:prstGeom prst="rect">
            <a:avLst/>
          </a:prstGeom>
          <a:noFill/>
          <a:ln>
            <a:noFill/>
          </a:ln>
        </p:spPr>
      </p:pic>
      <p:sp>
        <p:nvSpPr>
          <p:cNvPr id="119" name="Shape 11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Ballpark Apartments</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Department of Workforce Services</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Glendale - Mountain View Community Learning Center</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Horizonte Instruction and Training Center</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Liberty Senior Center</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Lowell Bennion Community Service Center</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Refugee &amp; Immigrant Center - Asian Association of Utah</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Salt Lake County Library</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Utah Pride Center</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Utah State Library</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VOA Youth Resource Center for Homeless and At-Risk Teens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b="1" lang="en">
                <a:latin typeface="Raleway"/>
                <a:ea typeface="Raleway"/>
                <a:cs typeface="Raleway"/>
                <a:sym typeface="Raleway"/>
              </a:rPr>
              <a:t>Community Partners</a:t>
            </a:r>
          </a:p>
        </p:txBody>
      </p:sp>
      <p:sp>
        <p:nvSpPr>
          <p:cNvPr id="125" name="Shape 125"/>
          <p:cNvSpPr txBox="1"/>
          <p:nvPr>
            <p:ph idx="1" type="body"/>
          </p:nvPr>
        </p:nvSpPr>
        <p:spPr>
          <a:xfrm>
            <a:off x="311700" y="1017725"/>
            <a:ext cx="8520600" cy="3416400"/>
          </a:xfrm>
          <a:prstGeom prst="rect">
            <a:avLst/>
          </a:prstGeom>
        </p:spPr>
        <p:txBody>
          <a:bodyPr anchorCtr="0" anchor="t" bIns="91425" lIns="91425" rIns="91425" tIns="91425">
            <a:noAutofit/>
          </a:bodyPr>
          <a:lstStyle/>
          <a:p>
            <a:pPr lvl="0">
              <a:spcBef>
                <a:spcPts val="0"/>
              </a:spcBef>
              <a:buNone/>
            </a:pPr>
            <a:r>
              <a:rPr b="1" lang="en">
                <a:solidFill>
                  <a:srgbClr val="1155CC"/>
                </a:solidFill>
                <a:latin typeface="Pontano Sans"/>
                <a:ea typeface="Pontano Sans"/>
                <a:cs typeface="Pontano Sans"/>
                <a:sym typeface="Pontano Sans"/>
              </a:rPr>
              <a:t>Open Computer Lab with one-on-one tech assistance available:</a:t>
            </a:r>
          </a:p>
          <a:p>
            <a:pPr indent="-228600" lvl="0" marL="457200" rtl="0">
              <a:spcBef>
                <a:spcPts val="0"/>
              </a:spcBef>
              <a:buClr>
                <a:srgbClr val="1155CC"/>
              </a:buClr>
              <a:buFont typeface="Pontano Sans"/>
            </a:pPr>
            <a:r>
              <a:rPr lang="en">
                <a:solidFill>
                  <a:srgbClr val="1155CC"/>
                </a:solidFill>
                <a:latin typeface="Pontano Sans"/>
                <a:ea typeface="Pontano Sans"/>
                <a:cs typeface="Pontano Sans"/>
                <a:sym typeface="Pontano Sans"/>
              </a:rPr>
              <a:t>28 students</a:t>
            </a:r>
          </a:p>
          <a:p>
            <a:pPr indent="-228600" lvl="0" marL="457200" rtl="0">
              <a:spcBef>
                <a:spcPts val="0"/>
              </a:spcBef>
              <a:buClr>
                <a:srgbClr val="1155CC"/>
              </a:buClr>
              <a:buFont typeface="Pontano Sans"/>
            </a:pPr>
            <a:r>
              <a:rPr lang="en">
                <a:solidFill>
                  <a:srgbClr val="1155CC"/>
                </a:solidFill>
                <a:latin typeface="Pontano Sans"/>
                <a:ea typeface="Pontano Sans"/>
                <a:cs typeface="Pontano Sans"/>
                <a:sym typeface="Pontano Sans"/>
              </a:rPr>
              <a:t>784 Student Hours in the lab</a:t>
            </a:r>
          </a:p>
          <a:p>
            <a:pPr indent="-228600" lvl="0" marL="457200">
              <a:spcBef>
                <a:spcPts val="0"/>
              </a:spcBef>
              <a:buClr>
                <a:srgbClr val="1155CC"/>
              </a:buClr>
              <a:buFont typeface="Pontano Sans"/>
            </a:pPr>
            <a:r>
              <a:rPr lang="en">
                <a:solidFill>
                  <a:srgbClr val="1155CC"/>
                </a:solidFill>
                <a:latin typeface="Pontano Sans"/>
                <a:ea typeface="Pontano Sans"/>
                <a:cs typeface="Pontano Sans"/>
                <a:sym typeface="Pontano Sans"/>
              </a:rPr>
              <a:t>254 hours with one-on-one tech assistance</a:t>
            </a:r>
          </a:p>
          <a:p>
            <a:pPr indent="-228600" lvl="1" marL="914400" rtl="0">
              <a:spcBef>
                <a:spcPts val="0"/>
              </a:spcBef>
              <a:buClr>
                <a:srgbClr val="1155CC"/>
              </a:buClr>
              <a:buFont typeface="Pontano Sans"/>
            </a:pPr>
            <a:r>
              <a:rPr lang="en">
                <a:solidFill>
                  <a:srgbClr val="1155CC"/>
                </a:solidFill>
                <a:latin typeface="Pontano Sans"/>
                <a:ea typeface="Pontano Sans"/>
                <a:cs typeface="Pontano Sans"/>
                <a:sym typeface="Pontano Sans"/>
              </a:rPr>
              <a:t>Online high school completion</a:t>
            </a:r>
          </a:p>
          <a:p>
            <a:pPr indent="-228600" lvl="1" marL="914400" rtl="0">
              <a:spcBef>
                <a:spcPts val="0"/>
              </a:spcBef>
              <a:buClr>
                <a:srgbClr val="1155CC"/>
              </a:buClr>
              <a:buFont typeface="Pontano Sans"/>
            </a:pPr>
            <a:r>
              <a:rPr lang="en">
                <a:solidFill>
                  <a:srgbClr val="1155CC"/>
                </a:solidFill>
                <a:latin typeface="Pontano Sans"/>
                <a:ea typeface="Pontano Sans"/>
                <a:cs typeface="Pontano Sans"/>
                <a:sym typeface="Pontano Sans"/>
              </a:rPr>
              <a:t>Setting up email</a:t>
            </a:r>
          </a:p>
          <a:p>
            <a:pPr indent="-228600" lvl="1" marL="914400" rtl="0">
              <a:spcBef>
                <a:spcPts val="0"/>
              </a:spcBef>
              <a:buClr>
                <a:srgbClr val="1155CC"/>
              </a:buClr>
              <a:buFont typeface="Pontano Sans"/>
            </a:pPr>
            <a:r>
              <a:rPr lang="en">
                <a:solidFill>
                  <a:srgbClr val="1155CC"/>
                </a:solidFill>
                <a:latin typeface="Pontano Sans"/>
                <a:ea typeface="Pontano Sans"/>
                <a:cs typeface="Pontano Sans"/>
                <a:sym typeface="Pontano Sans"/>
              </a:rPr>
              <a:t>Navigating/registering websites</a:t>
            </a:r>
          </a:p>
          <a:p>
            <a:pPr indent="-228600" lvl="1" marL="914400" rtl="0">
              <a:spcBef>
                <a:spcPts val="0"/>
              </a:spcBef>
              <a:buClr>
                <a:srgbClr val="1155CC"/>
              </a:buClr>
              <a:buFont typeface="Pontano Sans"/>
            </a:pPr>
            <a:r>
              <a:rPr lang="en">
                <a:solidFill>
                  <a:srgbClr val="1155CC"/>
                </a:solidFill>
                <a:latin typeface="Pontano Sans"/>
                <a:ea typeface="Pontano Sans"/>
                <a:cs typeface="Pontano Sans"/>
                <a:sym typeface="Pontano Sans"/>
              </a:rPr>
              <a:t>Social Media</a:t>
            </a:r>
          </a:p>
          <a:p>
            <a:pPr indent="-228600" lvl="1" marL="914400" rtl="0">
              <a:spcBef>
                <a:spcPts val="0"/>
              </a:spcBef>
              <a:buClr>
                <a:srgbClr val="1155CC"/>
              </a:buClr>
              <a:buFont typeface="Pontano Sans"/>
            </a:pPr>
            <a:r>
              <a:rPr lang="en">
                <a:solidFill>
                  <a:srgbClr val="1155CC"/>
                </a:solidFill>
                <a:latin typeface="Pontano Sans"/>
                <a:ea typeface="Pontano Sans"/>
                <a:cs typeface="Pontano Sans"/>
                <a:sym typeface="Pontano Sans"/>
              </a:rPr>
              <a:t>Basic computer skills</a:t>
            </a:r>
          </a:p>
          <a:p>
            <a:pPr indent="-228600" lvl="1" marL="914400" rtl="0">
              <a:spcBef>
                <a:spcPts val="0"/>
              </a:spcBef>
              <a:buClr>
                <a:srgbClr val="1155CC"/>
              </a:buClr>
              <a:buFont typeface="Pontano Sans"/>
            </a:pPr>
            <a:r>
              <a:rPr lang="en">
                <a:solidFill>
                  <a:srgbClr val="1155CC"/>
                </a:solidFill>
                <a:latin typeface="Pontano Sans"/>
                <a:ea typeface="Pontano Sans"/>
                <a:cs typeface="Pontano Sans"/>
                <a:sym typeface="Pontano Sans"/>
              </a:rPr>
              <a:t>Google Drive</a:t>
            </a:r>
          </a:p>
          <a:p>
            <a:pPr indent="-228600" lvl="1" marL="914400" rtl="0">
              <a:spcBef>
                <a:spcPts val="0"/>
              </a:spcBef>
              <a:buClr>
                <a:srgbClr val="1155CC"/>
              </a:buClr>
              <a:buFont typeface="Pontano Sans"/>
            </a:pPr>
            <a:r>
              <a:rPr lang="en">
                <a:solidFill>
                  <a:srgbClr val="1155CC"/>
                </a:solidFill>
                <a:latin typeface="Pontano Sans"/>
                <a:ea typeface="Pontano Sans"/>
                <a:cs typeface="Pontano Sans"/>
                <a:sym typeface="Pontano Sans"/>
              </a:rPr>
              <a:t>File management</a:t>
            </a:r>
          </a:p>
          <a:p>
            <a:pPr indent="-228600" lvl="0" marL="457200">
              <a:spcBef>
                <a:spcPts val="0"/>
              </a:spcBef>
              <a:buClr>
                <a:srgbClr val="1155CC"/>
              </a:buClr>
              <a:buFont typeface="Pontano Sans"/>
            </a:pPr>
            <a:r>
              <a:rPr lang="en">
                <a:solidFill>
                  <a:srgbClr val="1155CC"/>
                </a:solidFill>
                <a:latin typeface="Pontano Sans"/>
                <a:ea typeface="Pontano Sans"/>
                <a:cs typeface="Pontano Sans"/>
                <a:sym typeface="Pontano Sans"/>
              </a:rPr>
              <a:t>Five students graduating from high school on June 1, 2017.</a:t>
            </a:r>
          </a:p>
          <a:p>
            <a:pPr lvl="0">
              <a:spcBef>
                <a:spcPts val="0"/>
              </a:spcBef>
              <a:buNone/>
            </a:pPr>
            <a:r>
              <a:t/>
            </a:r>
            <a:endParaRPr>
              <a:latin typeface="Pontano Sans"/>
              <a:ea typeface="Pontano Sans"/>
              <a:cs typeface="Pontano Sans"/>
              <a:sym typeface="Pontano Sans"/>
            </a:endParaRPr>
          </a:p>
          <a:p>
            <a:pPr lvl="0">
              <a:spcBef>
                <a:spcPts val="0"/>
              </a:spcBef>
              <a:buNone/>
            </a:pPr>
            <a:r>
              <a:t/>
            </a:r>
            <a:endParaRPr>
              <a:latin typeface="Pontano Sans"/>
              <a:ea typeface="Pontano Sans"/>
              <a:cs typeface="Pontano Sans"/>
              <a:sym typeface="Pontano Sans"/>
            </a:endParaRPr>
          </a:p>
        </p:txBody>
      </p:sp>
      <p:pic>
        <p:nvPicPr>
          <p:cNvPr descr="TL-Secondary Logo.png" id="126" name="Shape 126"/>
          <p:cNvPicPr preferRelativeResize="0"/>
          <p:nvPr/>
        </p:nvPicPr>
        <p:blipFill>
          <a:blip r:embed="rId3">
            <a:alphaModFix/>
          </a:blip>
          <a:stretch>
            <a:fillRect/>
          </a:stretch>
        </p:blipFill>
        <p:spPr>
          <a:xfrm>
            <a:off x="7731471" y="3885371"/>
            <a:ext cx="930825" cy="1005449"/>
          </a:xfrm>
          <a:prstGeom prst="rect">
            <a:avLst/>
          </a:prstGeom>
          <a:noFill/>
          <a:ln>
            <a:noFill/>
          </a:ln>
        </p:spPr>
      </p:pic>
      <p:sp>
        <p:nvSpPr>
          <p:cNvPr id="127" name="Shape 127"/>
          <p:cNvSpPr txBox="1"/>
          <p:nvPr/>
        </p:nvSpPr>
        <p:spPr>
          <a:xfrm>
            <a:off x="2442225" y="268275"/>
            <a:ext cx="5328600" cy="6216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C78D8"/>
        </a:solidFill>
      </p:bgPr>
    </p:bg>
    <p:spTree>
      <p:nvGrpSpPr>
        <p:cNvPr id="131" name="Shape 131"/>
        <p:cNvGrpSpPr/>
        <p:nvPr/>
      </p:nvGrpSpPr>
      <p:grpSpPr>
        <a:xfrm>
          <a:off x="0" y="0"/>
          <a:ext cx="0" cy="0"/>
          <a:chOff x="0" y="0"/>
          <a:chExt cx="0" cy="0"/>
        </a:xfrm>
      </p:grpSpPr>
      <p:sp>
        <p:nvSpPr>
          <p:cNvPr id="132" name="Shape 132"/>
          <p:cNvSpPr txBox="1"/>
          <p:nvPr>
            <p:ph type="title"/>
          </p:nvPr>
        </p:nvSpPr>
        <p:spPr>
          <a:xfrm>
            <a:off x="265500" y="1233175"/>
            <a:ext cx="4045200" cy="1482300"/>
          </a:xfrm>
          <a:prstGeom prst="rect">
            <a:avLst/>
          </a:prstGeom>
        </p:spPr>
        <p:txBody>
          <a:bodyPr anchorCtr="0" anchor="b" bIns="91425" lIns="91425" rIns="91425" tIns="91425">
            <a:noAutofit/>
          </a:bodyPr>
          <a:lstStyle/>
          <a:p>
            <a:pPr lvl="0">
              <a:spcBef>
                <a:spcPts val="0"/>
              </a:spcBef>
              <a:buNone/>
            </a:pPr>
            <a:r>
              <a:rPr lang="en"/>
              <a:t>Ethnography</a:t>
            </a:r>
          </a:p>
        </p:txBody>
      </p:sp>
      <p:sp>
        <p:nvSpPr>
          <p:cNvPr id="133" name="Shape 133"/>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a:spcBef>
                <a:spcPts val="0"/>
              </a:spcBef>
              <a:buNone/>
            </a:pPr>
            <a:r>
              <a:rPr lang="en">
                <a:latin typeface="Pontano Sans"/>
                <a:ea typeface="Pontano Sans"/>
                <a:cs typeface="Pontano Sans"/>
                <a:sym typeface="Pontano Sans"/>
              </a:rPr>
              <a:t>Ethnography is a qualitative design in which the researcher describes and interprets the shared and learned patterns of values, behaviors, beliefs, and language of a culture-sharing group.</a:t>
            </a:r>
          </a:p>
          <a:p>
            <a:pPr lvl="0">
              <a:spcBef>
                <a:spcPts val="0"/>
              </a:spcBef>
              <a:buNone/>
            </a:pPr>
            <a:r>
              <a:rPr lang="en">
                <a:latin typeface="Pontano Sans"/>
                <a:ea typeface="Pontano Sans"/>
                <a:cs typeface="Pontano Sans"/>
                <a:sym typeface="Pontano Sans"/>
              </a:rPr>
              <a:t>~ John W. Creswell</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b="1" lang="en">
                <a:latin typeface="Raleway"/>
                <a:ea typeface="Raleway"/>
                <a:cs typeface="Raleway"/>
                <a:sym typeface="Raleway"/>
              </a:rPr>
              <a:t>Ethnography</a:t>
            </a:r>
          </a:p>
        </p:txBody>
      </p:sp>
      <p:sp>
        <p:nvSpPr>
          <p:cNvPr id="139" name="Shape 139"/>
          <p:cNvSpPr txBox="1"/>
          <p:nvPr>
            <p:ph idx="1" type="body"/>
          </p:nvPr>
        </p:nvSpPr>
        <p:spPr>
          <a:xfrm>
            <a:off x="311700" y="1017725"/>
            <a:ext cx="8520600" cy="3416400"/>
          </a:xfrm>
          <a:prstGeom prst="rect">
            <a:avLst/>
          </a:prstGeom>
        </p:spPr>
        <p:txBody>
          <a:bodyPr anchorCtr="0" anchor="t" bIns="91425" lIns="91425" rIns="91425" tIns="91425">
            <a:noAutofit/>
          </a:bodyPr>
          <a:lstStyle/>
          <a:p>
            <a:pPr lvl="0" rtl="0">
              <a:lnSpc>
                <a:spcPct val="200000"/>
              </a:lnSpc>
              <a:spcBef>
                <a:spcPts val="0"/>
              </a:spcBef>
              <a:spcAft>
                <a:spcPts val="0"/>
              </a:spcAft>
              <a:buNone/>
            </a:pPr>
            <a:r>
              <a:rPr lang="en" sz="1200">
                <a:solidFill>
                  <a:schemeClr val="dk1"/>
                </a:solidFill>
                <a:latin typeface="Pontano Sans"/>
                <a:ea typeface="Pontano Sans"/>
                <a:cs typeface="Pontano Sans"/>
                <a:sym typeface="Pontano Sans"/>
              </a:rPr>
              <a:t>Shauna: And, is the Internet important to you?</a:t>
            </a:r>
          </a:p>
          <a:p>
            <a:pPr lvl="0" rtl="0">
              <a:lnSpc>
                <a:spcPct val="200000"/>
              </a:lnSpc>
              <a:spcBef>
                <a:spcPts val="0"/>
              </a:spcBef>
              <a:spcAft>
                <a:spcPts val="0"/>
              </a:spcAft>
              <a:buNone/>
            </a:pPr>
            <a:r>
              <a:rPr lang="en" sz="1200">
                <a:solidFill>
                  <a:schemeClr val="dk1"/>
                </a:solidFill>
                <a:latin typeface="Pontano Sans"/>
                <a:ea typeface="Pontano Sans"/>
                <a:cs typeface="Pontano Sans"/>
                <a:sym typeface="Pontano Sans"/>
              </a:rPr>
              <a:t>Sofia: It is very important because I live with my younger girl and she is a high school student. And so she really need it. And I started using it a lot too [laughs].</a:t>
            </a:r>
          </a:p>
          <a:p>
            <a:pPr lvl="0" rtl="0">
              <a:lnSpc>
                <a:spcPct val="200000"/>
              </a:lnSpc>
              <a:spcBef>
                <a:spcPts val="0"/>
              </a:spcBef>
              <a:spcAft>
                <a:spcPts val="0"/>
              </a:spcAft>
              <a:buNone/>
            </a:pPr>
            <a:r>
              <a:rPr lang="en" sz="1200">
                <a:solidFill>
                  <a:schemeClr val="dk1"/>
                </a:solidFill>
                <a:latin typeface="Pontano Sans"/>
                <a:ea typeface="Pontano Sans"/>
                <a:cs typeface="Pontano Sans"/>
                <a:sym typeface="Pontano Sans"/>
              </a:rPr>
              <a:t>Shauna: And, what do you use it for?</a:t>
            </a:r>
          </a:p>
          <a:p>
            <a:pPr lvl="0" rtl="0">
              <a:lnSpc>
                <a:spcPct val="200000"/>
              </a:lnSpc>
              <a:spcBef>
                <a:spcPts val="0"/>
              </a:spcBef>
              <a:spcAft>
                <a:spcPts val="0"/>
              </a:spcAft>
              <a:buNone/>
            </a:pPr>
            <a:r>
              <a:rPr lang="en" sz="1200">
                <a:solidFill>
                  <a:schemeClr val="dk1"/>
                </a:solidFill>
                <a:latin typeface="Pontano Sans"/>
                <a:ea typeface="Pontano Sans"/>
                <a:cs typeface="Pontano Sans"/>
                <a:sym typeface="Pontano Sans"/>
              </a:rPr>
              <a:t>Sofia: For the school. And I’m not going to lie, I saw my TV shows sometimes [laughs]…</a:t>
            </a:r>
          </a:p>
          <a:p>
            <a:pPr lvl="0" rtl="0">
              <a:lnSpc>
                <a:spcPct val="200000"/>
              </a:lnSpc>
              <a:spcBef>
                <a:spcPts val="0"/>
              </a:spcBef>
              <a:spcAft>
                <a:spcPts val="0"/>
              </a:spcAft>
              <a:buNone/>
            </a:pPr>
            <a:r>
              <a:rPr lang="en" sz="1200">
                <a:solidFill>
                  <a:schemeClr val="dk1"/>
                </a:solidFill>
                <a:latin typeface="Pontano Sans"/>
                <a:ea typeface="Pontano Sans"/>
                <a:cs typeface="Pontano Sans"/>
                <a:sym typeface="Pontano Sans"/>
              </a:rPr>
              <a:t>Shauna: Your TV shows? Great. [laughing]. Yes, I like Netflix. Umm, how long have you been using the Internet?</a:t>
            </a:r>
          </a:p>
          <a:p>
            <a:pPr lvl="0" rtl="0">
              <a:lnSpc>
                <a:spcPct val="200000"/>
              </a:lnSpc>
              <a:spcBef>
                <a:spcPts val="0"/>
              </a:spcBef>
              <a:spcAft>
                <a:spcPts val="0"/>
              </a:spcAft>
              <a:buNone/>
            </a:pPr>
            <a:r>
              <a:rPr lang="en" sz="1200">
                <a:solidFill>
                  <a:schemeClr val="dk1"/>
                </a:solidFill>
                <a:latin typeface="Pontano Sans"/>
                <a:ea typeface="Pontano Sans"/>
                <a:cs typeface="Pontano Sans"/>
                <a:sym typeface="Pontano Sans"/>
              </a:rPr>
              <a:t>Sofia: Umm, many years because first was my oldest one and then now my younger one. So I have like 10 years I guess. They are like five years apart. Laura used it in middle school and then go to high school and then university. And the younger one start middle school and then high school.</a:t>
            </a:r>
          </a:p>
          <a:p>
            <a:pPr lvl="0" rtl="0">
              <a:lnSpc>
                <a:spcPct val="2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pic>
        <p:nvPicPr>
          <p:cNvPr descr="TL-Secondary Logo.png" id="140" name="Shape 140"/>
          <p:cNvPicPr preferRelativeResize="0"/>
          <p:nvPr/>
        </p:nvPicPr>
        <p:blipFill>
          <a:blip r:embed="rId3">
            <a:alphaModFix/>
          </a:blip>
          <a:stretch>
            <a:fillRect/>
          </a:stretch>
        </p:blipFill>
        <p:spPr>
          <a:xfrm>
            <a:off x="8020522" y="4145472"/>
            <a:ext cx="811775" cy="8768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sp>
        <p:nvSpPr>
          <p:cNvPr id="145" name="Shape 14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b="1" lang="en">
                <a:latin typeface="Raleway"/>
                <a:ea typeface="Raleway"/>
                <a:cs typeface="Raleway"/>
                <a:sym typeface="Raleway"/>
              </a:rPr>
              <a:t>Ethnography</a:t>
            </a:r>
          </a:p>
        </p:txBody>
      </p:sp>
      <p:sp>
        <p:nvSpPr>
          <p:cNvPr id="146" name="Shape 146"/>
          <p:cNvSpPr txBox="1"/>
          <p:nvPr>
            <p:ph idx="1" type="body"/>
          </p:nvPr>
        </p:nvSpPr>
        <p:spPr>
          <a:xfrm>
            <a:off x="182200" y="1017725"/>
            <a:ext cx="8520600" cy="3416400"/>
          </a:xfrm>
          <a:prstGeom prst="rect">
            <a:avLst/>
          </a:prstGeom>
        </p:spPr>
        <p:txBody>
          <a:bodyPr anchorCtr="0" anchor="t" bIns="91425" lIns="91425" rIns="91425" tIns="91425">
            <a:noAutofit/>
          </a:bodyPr>
          <a:lstStyle/>
          <a:p>
            <a:pPr lvl="0" rtl="0">
              <a:lnSpc>
                <a:spcPct val="200000"/>
              </a:lnSpc>
              <a:spcBef>
                <a:spcPts val="0"/>
              </a:spcBef>
              <a:spcAft>
                <a:spcPts val="0"/>
              </a:spcAft>
              <a:buClr>
                <a:schemeClr val="dk1"/>
              </a:buClr>
              <a:buSzPct val="91666"/>
              <a:buFont typeface="Arial"/>
              <a:buNone/>
            </a:pPr>
            <a:r>
              <a:t/>
            </a:r>
            <a:endParaRPr sz="1200">
              <a:solidFill>
                <a:schemeClr val="dk1"/>
              </a:solidFill>
              <a:latin typeface="Pontano Sans"/>
              <a:ea typeface="Pontano Sans"/>
              <a:cs typeface="Pontano Sans"/>
              <a:sym typeface="Pontano Sans"/>
            </a:endParaRPr>
          </a:p>
          <a:p>
            <a:pPr lvl="0" rtl="0">
              <a:lnSpc>
                <a:spcPct val="200000"/>
              </a:lnSpc>
              <a:spcBef>
                <a:spcPts val="0"/>
              </a:spcBef>
              <a:spcAft>
                <a:spcPts val="0"/>
              </a:spcAft>
              <a:buClr>
                <a:schemeClr val="dk1"/>
              </a:buClr>
              <a:buSzPct val="91666"/>
              <a:buFont typeface="Arial"/>
              <a:buNone/>
            </a:pPr>
            <a:r>
              <a:rPr lang="en" sz="1200">
                <a:solidFill>
                  <a:schemeClr val="dk1"/>
                </a:solidFill>
                <a:latin typeface="Pontano Sans"/>
                <a:ea typeface="Pontano Sans"/>
                <a:cs typeface="Pontano Sans"/>
                <a:sym typeface="Pontano Sans"/>
              </a:rPr>
              <a:t>Shauna: So when your oldest daughter started middle school, that’s when you started using the Internet?</a:t>
            </a:r>
          </a:p>
          <a:p>
            <a:pPr lvl="0" rtl="0">
              <a:lnSpc>
                <a:spcPct val="200000"/>
              </a:lnSpc>
              <a:spcBef>
                <a:spcPts val="0"/>
              </a:spcBef>
              <a:spcAft>
                <a:spcPts val="0"/>
              </a:spcAft>
              <a:buClr>
                <a:schemeClr val="dk1"/>
              </a:buClr>
              <a:buSzPct val="91666"/>
              <a:buFont typeface="Arial"/>
              <a:buNone/>
            </a:pPr>
            <a:r>
              <a:rPr lang="en" sz="1200">
                <a:solidFill>
                  <a:schemeClr val="dk1"/>
                </a:solidFill>
                <a:latin typeface="Pontano Sans"/>
                <a:ea typeface="Pontano Sans"/>
                <a:cs typeface="Pontano Sans"/>
                <a:sym typeface="Pontano Sans"/>
              </a:rPr>
              <a:t>Sofia: Mhmm. </a:t>
            </a:r>
          </a:p>
          <a:p>
            <a:pPr lvl="0" rtl="0">
              <a:lnSpc>
                <a:spcPct val="200000"/>
              </a:lnSpc>
              <a:spcBef>
                <a:spcPts val="0"/>
              </a:spcBef>
              <a:spcAft>
                <a:spcPts val="0"/>
              </a:spcAft>
              <a:buClr>
                <a:schemeClr val="dk1"/>
              </a:buClr>
              <a:buSzPct val="91666"/>
              <a:buFont typeface="Arial"/>
              <a:buNone/>
            </a:pPr>
            <a:r>
              <a:rPr lang="en" sz="1200">
                <a:solidFill>
                  <a:schemeClr val="dk1"/>
                </a:solidFill>
                <a:latin typeface="Pontano Sans"/>
                <a:ea typeface="Pontano Sans"/>
                <a:cs typeface="Pontano Sans"/>
                <a:sym typeface="Pontano Sans"/>
              </a:rPr>
              <a:t>Shauna: And, are you comfortable using the Internet?</a:t>
            </a:r>
          </a:p>
          <a:p>
            <a:pPr lvl="0" rtl="0">
              <a:lnSpc>
                <a:spcPct val="200000"/>
              </a:lnSpc>
              <a:spcBef>
                <a:spcPts val="0"/>
              </a:spcBef>
              <a:spcAft>
                <a:spcPts val="0"/>
              </a:spcAft>
              <a:buClr>
                <a:schemeClr val="dk1"/>
              </a:buClr>
              <a:buSzPct val="91666"/>
              <a:buFont typeface="Arial"/>
              <a:buNone/>
            </a:pPr>
            <a:r>
              <a:rPr lang="en" sz="1200">
                <a:solidFill>
                  <a:schemeClr val="dk1"/>
                </a:solidFill>
                <a:latin typeface="Pontano Sans"/>
                <a:ea typeface="Pontano Sans"/>
                <a:cs typeface="Pontano Sans"/>
                <a:sym typeface="Pontano Sans"/>
              </a:rPr>
              <a:t>Sofia: Yeah. Now I am feeling better because I think I learned more to use it. Because before it was like complicated and I wouldn’t use it at all. Because I can just go to see my Facebook [laughing] so…But now I can use it more. I can find a recipe for cook. I can find the things for my school I think that I need to, and my TV shows. Yeah. </a:t>
            </a:r>
          </a:p>
        </p:txBody>
      </p:sp>
      <p:pic>
        <p:nvPicPr>
          <p:cNvPr descr="TL-Secondary Logo.png" id="147" name="Shape 147"/>
          <p:cNvPicPr preferRelativeResize="0"/>
          <p:nvPr/>
        </p:nvPicPr>
        <p:blipFill>
          <a:blip r:embed="rId3">
            <a:alphaModFix/>
          </a:blip>
          <a:stretch>
            <a:fillRect/>
          </a:stretch>
        </p:blipFill>
        <p:spPr>
          <a:xfrm>
            <a:off x="7974272" y="3933922"/>
            <a:ext cx="793499" cy="8571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b="1" lang="en">
                <a:latin typeface="Raleway"/>
                <a:ea typeface="Raleway"/>
                <a:cs typeface="Raleway"/>
                <a:sym typeface="Raleway"/>
              </a:rPr>
              <a:t>Ethnography: Preliminary Findings</a:t>
            </a:r>
          </a:p>
        </p:txBody>
      </p:sp>
      <p:sp>
        <p:nvSpPr>
          <p:cNvPr id="153" name="Shape 153"/>
          <p:cNvSpPr txBox="1"/>
          <p:nvPr>
            <p:ph idx="1" type="body"/>
          </p:nvPr>
        </p:nvSpPr>
        <p:spPr>
          <a:xfrm>
            <a:off x="182200" y="1017725"/>
            <a:ext cx="8520600" cy="3416400"/>
          </a:xfrm>
          <a:prstGeom prst="rect">
            <a:avLst/>
          </a:prstGeom>
        </p:spPr>
        <p:txBody>
          <a:bodyPr anchorCtr="0" anchor="t" bIns="91425" lIns="91425" rIns="91425" tIns="91425">
            <a:noAutofit/>
          </a:bodyPr>
          <a:lstStyle/>
          <a:p>
            <a:pPr indent="-304800" lvl="0" marL="457200" rtl="0">
              <a:lnSpc>
                <a:spcPct val="200000"/>
              </a:lnSpc>
              <a:spcBef>
                <a:spcPts val="0"/>
              </a:spcBef>
              <a:spcAft>
                <a:spcPts val="0"/>
              </a:spcAft>
              <a:buClr>
                <a:schemeClr val="dk1"/>
              </a:buClr>
              <a:buSzPct val="100000"/>
              <a:buFont typeface="Pontano Sans"/>
            </a:pPr>
            <a:r>
              <a:rPr lang="en" sz="1200">
                <a:solidFill>
                  <a:schemeClr val="dk1"/>
                </a:solidFill>
                <a:latin typeface="Pontano Sans"/>
                <a:ea typeface="Pontano Sans"/>
                <a:cs typeface="Pontano Sans"/>
                <a:sym typeface="Pontano Sans"/>
              </a:rPr>
              <a:t>The majority of the students coming to the class are seeking high school completion, and participate in the program to gain access to technology, tutoring, child care, and work with other students on their coursework. </a:t>
            </a:r>
          </a:p>
          <a:p>
            <a:pPr indent="-304800" lvl="0" marL="457200" rtl="0">
              <a:lnSpc>
                <a:spcPct val="200000"/>
              </a:lnSpc>
              <a:spcBef>
                <a:spcPts val="0"/>
              </a:spcBef>
              <a:spcAft>
                <a:spcPts val="0"/>
              </a:spcAft>
              <a:buClr>
                <a:schemeClr val="dk1"/>
              </a:buClr>
              <a:buSzPct val="100000"/>
              <a:buFont typeface="Pontano Sans"/>
            </a:pPr>
            <a:r>
              <a:rPr lang="en" sz="1200">
                <a:solidFill>
                  <a:schemeClr val="dk1"/>
                </a:solidFill>
                <a:latin typeface="Pontano Sans"/>
                <a:ea typeface="Pontano Sans"/>
                <a:cs typeface="Pontano Sans"/>
                <a:sym typeface="Pontano Sans"/>
              </a:rPr>
              <a:t>Most students felt comfortable interacting with technology, and felt like they could use technology to help them meet their educational goals. </a:t>
            </a:r>
          </a:p>
          <a:p>
            <a:pPr indent="-304800" lvl="0" marL="457200" rtl="0">
              <a:lnSpc>
                <a:spcPct val="200000"/>
              </a:lnSpc>
              <a:spcBef>
                <a:spcPts val="0"/>
              </a:spcBef>
              <a:spcAft>
                <a:spcPts val="0"/>
              </a:spcAft>
              <a:buClr>
                <a:schemeClr val="dk1"/>
              </a:buClr>
              <a:buSzPct val="100000"/>
              <a:buFont typeface="Pontano Sans"/>
            </a:pPr>
            <a:r>
              <a:rPr lang="en" sz="1200">
                <a:solidFill>
                  <a:schemeClr val="dk1"/>
                </a:solidFill>
                <a:latin typeface="Pontano Sans"/>
                <a:ea typeface="Pontano Sans"/>
                <a:cs typeface="Pontano Sans"/>
                <a:sym typeface="Pontano Sans"/>
              </a:rPr>
              <a:t>Students use computers and the Internet for research, socializing, and using the Google Drive to email and create documents and slides for assignments. </a:t>
            </a:r>
          </a:p>
          <a:p>
            <a:pPr indent="-304800" lvl="0" marL="457200" rtl="0">
              <a:lnSpc>
                <a:spcPct val="200000"/>
              </a:lnSpc>
              <a:spcBef>
                <a:spcPts val="0"/>
              </a:spcBef>
              <a:spcAft>
                <a:spcPts val="0"/>
              </a:spcAft>
              <a:buClr>
                <a:schemeClr val="dk1"/>
              </a:buClr>
              <a:buSzPct val="100000"/>
              <a:buFont typeface="Pontano Sans"/>
            </a:pPr>
            <a:r>
              <a:rPr lang="en" sz="1200">
                <a:solidFill>
                  <a:schemeClr val="dk1"/>
                </a:solidFill>
                <a:latin typeface="Pontano Sans"/>
                <a:ea typeface="Pontano Sans"/>
                <a:cs typeface="Pontano Sans"/>
                <a:sym typeface="Pontano Sans"/>
              </a:rPr>
              <a:t>The students that have Internet at home stated that education for themselves or their children was one of the most important uses of the Internet. </a:t>
            </a:r>
          </a:p>
          <a:p>
            <a:pPr indent="-304800" lvl="0" marL="457200" rtl="0">
              <a:lnSpc>
                <a:spcPct val="200000"/>
              </a:lnSpc>
              <a:spcBef>
                <a:spcPts val="0"/>
              </a:spcBef>
              <a:spcAft>
                <a:spcPts val="0"/>
              </a:spcAft>
              <a:buClr>
                <a:schemeClr val="dk1"/>
              </a:buClr>
              <a:buSzPct val="100000"/>
              <a:buFont typeface="Pontano Sans"/>
            </a:pPr>
            <a:r>
              <a:rPr lang="en" sz="1200">
                <a:solidFill>
                  <a:schemeClr val="dk1"/>
                </a:solidFill>
                <a:latin typeface="Pontano Sans"/>
                <a:ea typeface="Pontano Sans"/>
                <a:cs typeface="Pontano Sans"/>
                <a:sym typeface="Pontano Sans"/>
              </a:rPr>
              <a:t>As students interacted with the Internet and computers for educational purposes, they also developed a familiarity with technology that transferred to other areas.</a:t>
            </a:r>
          </a:p>
        </p:txBody>
      </p:sp>
      <p:pic>
        <p:nvPicPr>
          <p:cNvPr descr="TL-Secondary Logo.png" id="154" name="Shape 154"/>
          <p:cNvPicPr preferRelativeResize="0"/>
          <p:nvPr/>
        </p:nvPicPr>
        <p:blipFill>
          <a:blip r:embed="rId3">
            <a:alphaModFix/>
          </a:blip>
          <a:stretch>
            <a:fillRect/>
          </a:stretch>
        </p:blipFill>
        <p:spPr>
          <a:xfrm>
            <a:off x="8140772" y="4158922"/>
            <a:ext cx="756499" cy="817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C78D8"/>
        </a:solidFill>
      </p:bgPr>
    </p:bg>
    <p:spTree>
      <p:nvGrpSpPr>
        <p:cNvPr id="158" name="Shape 158"/>
        <p:cNvGrpSpPr/>
        <p:nvPr/>
      </p:nvGrpSpPr>
      <p:grpSpPr>
        <a:xfrm>
          <a:off x="0" y="0"/>
          <a:ext cx="0" cy="0"/>
          <a:chOff x="0" y="0"/>
          <a:chExt cx="0" cy="0"/>
        </a:xfrm>
      </p:grpSpPr>
      <p:sp>
        <p:nvSpPr>
          <p:cNvPr id="159" name="Shape 159"/>
          <p:cNvSpPr txBox="1"/>
          <p:nvPr/>
        </p:nvSpPr>
        <p:spPr>
          <a:xfrm>
            <a:off x="1063850" y="601300"/>
            <a:ext cx="6928800" cy="3302700"/>
          </a:xfrm>
          <a:prstGeom prst="rect">
            <a:avLst/>
          </a:prstGeom>
          <a:noFill/>
          <a:ln>
            <a:noFill/>
          </a:ln>
        </p:spPr>
        <p:txBody>
          <a:bodyPr anchorCtr="0" anchor="t" bIns="91425" lIns="91425" rIns="91425" tIns="91425">
            <a:noAutofit/>
          </a:bodyPr>
          <a:lstStyle/>
          <a:p>
            <a:pPr lvl="0" rtl="0" algn="just">
              <a:lnSpc>
                <a:spcPct val="138000"/>
              </a:lnSpc>
              <a:spcBef>
                <a:spcPts val="0"/>
              </a:spcBef>
              <a:spcAft>
                <a:spcPts val="1600"/>
              </a:spcAft>
              <a:buNone/>
            </a:pPr>
            <a:r>
              <a:rPr lang="en" sz="2400">
                <a:solidFill>
                  <a:schemeClr val="lt1"/>
                </a:solidFill>
                <a:latin typeface="Pontano Sans"/>
                <a:ea typeface="Pontano Sans"/>
                <a:cs typeface="Pontano Sans"/>
                <a:sym typeface="Pontano Sans"/>
              </a:rPr>
              <a:t>“We must negotiate how to appreciate and celebrate differences while thinking collectively, openly, and practically about how information communication technologies connect and affect our everyday lives.”</a:t>
            </a:r>
          </a:p>
          <a:p>
            <a:pPr lvl="0" rtl="0" algn="r">
              <a:spcBef>
                <a:spcPts val="0"/>
              </a:spcBef>
              <a:buNone/>
            </a:pPr>
            <a:r>
              <a:rPr lang="en" sz="1800">
                <a:solidFill>
                  <a:schemeClr val="lt1"/>
                </a:solidFill>
                <a:latin typeface="Pontano Sans"/>
                <a:ea typeface="Pontano Sans"/>
                <a:cs typeface="Pontano Sans"/>
                <a:sym typeface="Pontano Sans"/>
              </a:rPr>
              <a:t>~ Joy Pierce, </a:t>
            </a:r>
            <a:r>
              <a:rPr i="1" lang="en" sz="1800">
                <a:solidFill>
                  <a:schemeClr val="lt1"/>
                </a:solidFill>
                <a:latin typeface="Pontano Sans"/>
                <a:ea typeface="Pontano Sans"/>
                <a:cs typeface="Pontano Sans"/>
                <a:sym typeface="Pontano Sans"/>
              </a:rPr>
              <a:t>Digital Fusion: A Society Beyond Blind Inclusion</a:t>
            </a:r>
          </a:p>
          <a:p>
            <a:pPr lvl="0" rtl="0" algn="just">
              <a:lnSpc>
                <a:spcPct val="138000"/>
              </a:lnSpc>
              <a:spcBef>
                <a:spcPts val="0"/>
              </a:spcBef>
              <a:spcAft>
                <a:spcPts val="1600"/>
              </a:spcAft>
              <a:buNone/>
            </a:pPr>
            <a:r>
              <a:t/>
            </a:r>
            <a:endParaRPr sz="2400">
              <a:solidFill>
                <a:schemeClr val="lt1"/>
              </a:solidFill>
              <a:latin typeface="Pontano Sans"/>
              <a:ea typeface="Pontano Sans"/>
              <a:cs typeface="Pontano Sans"/>
              <a:sym typeface="Pontano Sans"/>
            </a:endParaRPr>
          </a:p>
          <a:p>
            <a:pPr lvl="0">
              <a:spcBef>
                <a:spcPts val="0"/>
              </a:spcBef>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9" name="Shape 59"/>
        <p:cNvGrpSpPr/>
        <p:nvPr/>
      </p:nvGrpSpPr>
      <p:grpSpPr>
        <a:xfrm>
          <a:off x="0" y="0"/>
          <a:ext cx="0" cy="0"/>
          <a:chOff x="0" y="0"/>
          <a:chExt cx="0" cy="0"/>
        </a:xfrm>
      </p:grpSpPr>
      <p:pic>
        <p:nvPicPr>
          <p:cNvPr descr="SLCPL-Logo-V-Green.png" id="60" name="Shape 60"/>
          <p:cNvPicPr preferRelativeResize="0"/>
          <p:nvPr/>
        </p:nvPicPr>
        <p:blipFill>
          <a:blip r:embed="rId3">
            <a:alphaModFix/>
          </a:blip>
          <a:stretch>
            <a:fillRect/>
          </a:stretch>
        </p:blipFill>
        <p:spPr>
          <a:xfrm>
            <a:off x="490250" y="3969324"/>
            <a:ext cx="1279826" cy="1069498"/>
          </a:xfrm>
          <a:prstGeom prst="rect">
            <a:avLst/>
          </a:prstGeom>
          <a:noFill/>
          <a:ln>
            <a:noFill/>
          </a:ln>
        </p:spPr>
      </p:pic>
      <p:pic>
        <p:nvPicPr>
          <p:cNvPr descr="FriendsSLCPLlogocolor.jpg" id="61" name="Shape 61"/>
          <p:cNvPicPr preferRelativeResize="0"/>
          <p:nvPr/>
        </p:nvPicPr>
        <p:blipFill>
          <a:blip r:embed="rId4">
            <a:alphaModFix/>
          </a:blip>
          <a:stretch>
            <a:fillRect/>
          </a:stretch>
        </p:blipFill>
        <p:spPr>
          <a:xfrm>
            <a:off x="3059357" y="4028819"/>
            <a:ext cx="1938975" cy="1010000"/>
          </a:xfrm>
          <a:prstGeom prst="rect">
            <a:avLst/>
          </a:prstGeom>
          <a:noFill/>
          <a:ln>
            <a:noFill/>
          </a:ln>
        </p:spPr>
      </p:pic>
      <p:pic>
        <p:nvPicPr>
          <p:cNvPr descr="LogoTag.jpg" id="62" name="Shape 62"/>
          <p:cNvPicPr preferRelativeResize="0"/>
          <p:nvPr/>
        </p:nvPicPr>
        <p:blipFill>
          <a:blip r:embed="rId5">
            <a:alphaModFix/>
          </a:blip>
          <a:stretch>
            <a:fillRect/>
          </a:stretch>
        </p:blipFill>
        <p:spPr>
          <a:xfrm>
            <a:off x="6774867" y="4150150"/>
            <a:ext cx="2044950" cy="767350"/>
          </a:xfrm>
          <a:prstGeom prst="rect">
            <a:avLst/>
          </a:prstGeom>
          <a:noFill/>
          <a:ln>
            <a:noFill/>
          </a:ln>
        </p:spPr>
      </p:pic>
      <p:pic>
        <p:nvPicPr>
          <p:cNvPr descr="DIF_Logo_Orange.jpg" id="63" name="Shape 63"/>
          <p:cNvPicPr preferRelativeResize="0"/>
          <p:nvPr/>
        </p:nvPicPr>
        <p:blipFill>
          <a:blip r:embed="rId6">
            <a:alphaModFix/>
          </a:blip>
          <a:stretch>
            <a:fillRect/>
          </a:stretch>
        </p:blipFill>
        <p:spPr>
          <a:xfrm>
            <a:off x="495300" y="1253250"/>
            <a:ext cx="8153400" cy="1323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7" name="Shape 67"/>
        <p:cNvGrpSpPr/>
        <p:nvPr/>
      </p:nvGrpSpPr>
      <p:grpSpPr>
        <a:xfrm>
          <a:off x="0" y="0"/>
          <a:ext cx="0" cy="0"/>
          <a:chOff x="0" y="0"/>
          <a:chExt cx="0" cy="0"/>
        </a:xfrm>
      </p:grpSpPr>
      <p:pic>
        <p:nvPicPr>
          <p:cNvPr descr="SLCPL-Logo-V-Green.png" id="68" name="Shape 68"/>
          <p:cNvPicPr preferRelativeResize="0"/>
          <p:nvPr/>
        </p:nvPicPr>
        <p:blipFill>
          <a:blip r:embed="rId3">
            <a:alphaModFix amt="20000"/>
          </a:blip>
          <a:stretch>
            <a:fillRect/>
          </a:stretch>
        </p:blipFill>
        <p:spPr>
          <a:xfrm>
            <a:off x="1494444" y="0"/>
            <a:ext cx="6155111" cy="5143499"/>
          </a:xfrm>
          <a:prstGeom prst="rect">
            <a:avLst/>
          </a:prstGeom>
          <a:noFill/>
          <a:ln>
            <a:noFill/>
          </a:ln>
        </p:spPr>
      </p:pic>
      <p:sp>
        <p:nvSpPr>
          <p:cNvPr id="69" name="Shape 69"/>
          <p:cNvSpPr txBox="1"/>
          <p:nvPr>
            <p:ph idx="1" type="body"/>
          </p:nvPr>
        </p:nvSpPr>
        <p:spPr>
          <a:xfrm>
            <a:off x="426125" y="351550"/>
            <a:ext cx="8520600" cy="3416400"/>
          </a:xfrm>
          <a:prstGeom prst="rect">
            <a:avLst/>
          </a:prstGeom>
        </p:spPr>
        <p:txBody>
          <a:bodyPr anchorCtr="0" anchor="t" bIns="91425" lIns="91425" rIns="91425" tIns="91425">
            <a:noAutofit/>
          </a:bodyPr>
          <a:lstStyle/>
          <a:p>
            <a:pPr lvl="0">
              <a:lnSpc>
                <a:spcPct val="150000"/>
              </a:lnSpc>
              <a:spcBef>
                <a:spcPts val="0"/>
              </a:spcBef>
              <a:buClr>
                <a:schemeClr val="dk1"/>
              </a:buClr>
              <a:buSzPct val="45833"/>
              <a:buFont typeface="Arial"/>
              <a:buNone/>
            </a:pPr>
            <a:r>
              <a:rPr lang="en" sz="2400">
                <a:solidFill>
                  <a:srgbClr val="000000"/>
                </a:solidFill>
                <a:latin typeface="Lato"/>
                <a:ea typeface="Lato"/>
                <a:cs typeface="Lato"/>
                <a:sym typeface="Lato"/>
              </a:rPr>
              <a:t>The Salt Lake City Public Library is a dynamic civic resource that promotes free and open access to information, materials and services to all members of the community to advance knowledge, foster creativity, encourage the exchange of ideas, build community and enhance the quality of life.</a:t>
            </a:r>
          </a:p>
          <a:p>
            <a:pPr lvl="0">
              <a:spcBef>
                <a:spcPts val="0"/>
              </a:spcBef>
              <a:buNone/>
            </a:pPr>
            <a:r>
              <a:t/>
            </a:r>
            <a:endParaRPr>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3" name="Shape 73"/>
        <p:cNvGrpSpPr/>
        <p:nvPr/>
      </p:nvGrpSpPr>
      <p:grpSpPr>
        <a:xfrm>
          <a:off x="0" y="0"/>
          <a:ext cx="0" cy="0"/>
          <a:chOff x="0" y="0"/>
          <a:chExt cx="0" cy="0"/>
        </a:xfrm>
      </p:grpSpPr>
      <p:sp>
        <p:nvSpPr>
          <p:cNvPr id="74" name="Shape 74"/>
          <p:cNvSpPr txBox="1"/>
          <p:nvPr>
            <p:ph idx="1" type="body"/>
          </p:nvPr>
        </p:nvSpPr>
        <p:spPr>
          <a:xfrm>
            <a:off x="311700" y="1389600"/>
            <a:ext cx="3330300" cy="3179400"/>
          </a:xfrm>
          <a:prstGeom prst="rect">
            <a:avLst/>
          </a:prstGeom>
        </p:spPr>
        <p:txBody>
          <a:bodyPr anchorCtr="0" anchor="t" bIns="91425" lIns="91425" rIns="91425" tIns="91425">
            <a:noAutofit/>
          </a:bodyPr>
          <a:lstStyle/>
          <a:p>
            <a:pPr lvl="0">
              <a:spcBef>
                <a:spcPts val="0"/>
              </a:spcBef>
              <a:buNone/>
            </a:pPr>
            <a:r>
              <a:rPr lang="en" sz="1800">
                <a:solidFill>
                  <a:srgbClr val="000000"/>
                </a:solidFill>
                <a:latin typeface="Pontano Sans"/>
                <a:ea typeface="Pontano Sans"/>
                <a:cs typeface="Pontano Sans"/>
                <a:sym typeface="Pontano Sans"/>
              </a:rPr>
              <a:t>The </a:t>
            </a:r>
            <a:r>
              <a:rPr lang="en" sz="1800" u="sng">
                <a:solidFill>
                  <a:schemeClr val="hlink"/>
                </a:solidFill>
                <a:latin typeface="Pontano Sans"/>
                <a:ea typeface="Pontano Sans"/>
                <a:cs typeface="Pontano Sans"/>
                <a:sym typeface="Pontano Sans"/>
                <a:hlinkClick r:id="rId3"/>
              </a:rPr>
              <a:t>Tech League’s</a:t>
            </a:r>
            <a:r>
              <a:rPr lang="en" sz="1800">
                <a:solidFill>
                  <a:srgbClr val="000000"/>
                </a:solidFill>
                <a:latin typeface="Pontano Sans"/>
                <a:ea typeface="Pontano Sans"/>
                <a:cs typeface="Pontano Sans"/>
                <a:sym typeface="Pontano Sans"/>
              </a:rPr>
              <a:t> goal is to understand who in our community lacks Internet access and to bring the Library’s resources and tools to those individuals to foster independence, connection, and success in our digital world.</a:t>
            </a:r>
          </a:p>
        </p:txBody>
      </p:sp>
      <p:pic>
        <p:nvPicPr>
          <p:cNvPr descr="IMG_0464.JPG" id="75" name="Shape 75"/>
          <p:cNvPicPr preferRelativeResize="0"/>
          <p:nvPr/>
        </p:nvPicPr>
        <p:blipFill>
          <a:blip r:embed="rId4">
            <a:alphaModFix/>
          </a:blip>
          <a:stretch>
            <a:fillRect/>
          </a:stretch>
        </p:blipFill>
        <p:spPr>
          <a:xfrm>
            <a:off x="3877046" y="555599"/>
            <a:ext cx="5114552" cy="3408875"/>
          </a:xfrm>
          <a:prstGeom prst="rect">
            <a:avLst/>
          </a:prstGeom>
          <a:noFill/>
          <a:ln>
            <a:noFill/>
          </a:ln>
        </p:spPr>
      </p:pic>
      <p:pic>
        <p:nvPicPr>
          <p:cNvPr descr="TL-Logo.png" id="76" name="Shape 76"/>
          <p:cNvPicPr preferRelativeResize="0"/>
          <p:nvPr/>
        </p:nvPicPr>
        <p:blipFill>
          <a:blip r:embed="rId5">
            <a:alphaModFix/>
          </a:blip>
          <a:stretch>
            <a:fillRect/>
          </a:stretch>
        </p:blipFill>
        <p:spPr>
          <a:xfrm>
            <a:off x="311700" y="555598"/>
            <a:ext cx="3330326" cy="675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0" name="Shape 80"/>
        <p:cNvGrpSpPr/>
        <p:nvPr/>
      </p:nvGrpSpPr>
      <p:grpSpPr>
        <a:xfrm>
          <a:off x="0" y="0"/>
          <a:ext cx="0" cy="0"/>
          <a:chOff x="0" y="0"/>
          <a:chExt cx="0" cy="0"/>
        </a:xfrm>
      </p:grpSpPr>
      <p:sp>
        <p:nvSpPr>
          <p:cNvPr id="81" name="Shape 81"/>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rPr b="1" lang="en">
                <a:solidFill>
                  <a:srgbClr val="1C4587"/>
                </a:solidFill>
                <a:latin typeface="Raleway"/>
                <a:ea typeface="Raleway"/>
                <a:cs typeface="Raleway"/>
                <a:sym typeface="Raleway"/>
              </a:rPr>
              <a:t>Tech League Volunteers</a:t>
            </a:r>
          </a:p>
        </p:txBody>
      </p:sp>
      <p:sp>
        <p:nvSpPr>
          <p:cNvPr id="82" name="Shape 82"/>
          <p:cNvSpPr txBox="1"/>
          <p:nvPr>
            <p:ph idx="2" type="body"/>
          </p:nvPr>
        </p:nvSpPr>
        <p:spPr>
          <a:xfrm>
            <a:off x="4939500" y="724075"/>
            <a:ext cx="3837000" cy="3695100"/>
          </a:xfrm>
          <a:prstGeom prst="rect">
            <a:avLst/>
          </a:prstGeom>
        </p:spPr>
        <p:txBody>
          <a:bodyPr anchorCtr="0" anchor="ctr" bIns="91425" lIns="91425" rIns="91425" tIns="91425">
            <a:noAutofit/>
          </a:bodyPr>
          <a:lstStyle/>
          <a:p>
            <a:pPr lvl="0" rtl="0" algn="ctr">
              <a:lnSpc>
                <a:spcPct val="100000"/>
              </a:lnSpc>
              <a:spcBef>
                <a:spcPts val="0"/>
              </a:spcBef>
              <a:buNone/>
            </a:pPr>
            <a:r>
              <a:rPr lang="en">
                <a:solidFill>
                  <a:srgbClr val="1155CC"/>
                </a:solidFill>
                <a:latin typeface="Pontano Sans"/>
                <a:ea typeface="Pontano Sans"/>
                <a:cs typeface="Pontano Sans"/>
                <a:sym typeface="Pontano Sans"/>
              </a:rPr>
              <a:t>Library volunteers are ambassadors who project a positive image of the Library and its services. Volunteers are accepting of all people and have a passion to assist diverse populations to ensure they have a positive Library experience. They are team players who have the ability to think quickly and make quality decisions. They are organized and pay attention to detail.</a:t>
            </a:r>
          </a:p>
          <a:p>
            <a:pPr lvl="0" rtl="0">
              <a:lnSpc>
                <a:spcPct val="100000"/>
              </a:lnSpc>
              <a:spcBef>
                <a:spcPts val="0"/>
              </a:spcBef>
              <a:buNone/>
            </a:pPr>
            <a:r>
              <a:t/>
            </a:r>
            <a:endParaRPr>
              <a:solidFill>
                <a:srgbClr val="000000"/>
              </a:solidFill>
              <a:latin typeface="Lato"/>
              <a:ea typeface="Lato"/>
              <a:cs typeface="Lato"/>
              <a:sym typeface="Lato"/>
            </a:endParaRPr>
          </a:p>
        </p:txBody>
      </p:sp>
      <p:sp>
        <p:nvSpPr>
          <p:cNvPr id="83" name="Shape 83"/>
          <p:cNvSpPr txBox="1"/>
          <p:nvPr>
            <p:ph idx="1" type="subTitle"/>
          </p:nvPr>
        </p:nvSpPr>
        <p:spPr>
          <a:xfrm>
            <a:off x="265500" y="2803075"/>
            <a:ext cx="4045200" cy="1235100"/>
          </a:xfrm>
          <a:prstGeom prst="rect">
            <a:avLst/>
          </a:prstGeom>
        </p:spPr>
        <p:txBody>
          <a:bodyPr anchorCtr="0" anchor="t" bIns="91425" lIns="91425" rIns="91425" tIns="91425">
            <a:noAutofit/>
          </a:bodyPr>
          <a:lstStyle/>
          <a:p>
            <a:pPr lvl="0">
              <a:spcBef>
                <a:spcPts val="0"/>
              </a:spcBef>
              <a:buNone/>
            </a:pPr>
            <a:r>
              <a:rPr lang="en">
                <a:latin typeface="Pontano Sans"/>
                <a:ea typeface="Pontano Sans"/>
                <a:cs typeface="Pontano Sans"/>
                <a:sym typeface="Pontano Sans"/>
              </a:rPr>
              <a:t>Provide one-on-one tech assistance to Library patrons</a:t>
            </a:r>
            <a:r>
              <a:rPr lang="en">
                <a:latin typeface="Lato"/>
                <a:ea typeface="Lato"/>
                <a:cs typeface="Lato"/>
                <a:sym typeface="Lato"/>
              </a:rPr>
              <a:t>.</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7" name="Shape 87"/>
        <p:cNvGrpSpPr/>
        <p:nvPr/>
      </p:nvGrpSpPr>
      <p:grpSpPr>
        <a:xfrm>
          <a:off x="0" y="0"/>
          <a:ext cx="0" cy="0"/>
          <a:chOff x="0" y="0"/>
          <a:chExt cx="0" cy="0"/>
        </a:xfrm>
      </p:grpSpPr>
      <p:sp>
        <p:nvSpPr>
          <p:cNvPr id="88" name="Shape 88"/>
          <p:cNvSpPr txBox="1"/>
          <p:nvPr>
            <p:ph idx="1" type="body"/>
          </p:nvPr>
        </p:nvSpPr>
        <p:spPr>
          <a:xfrm>
            <a:off x="277525" y="453300"/>
            <a:ext cx="2758800" cy="3270300"/>
          </a:xfrm>
          <a:prstGeom prst="rect">
            <a:avLst/>
          </a:prstGeom>
        </p:spPr>
        <p:txBody>
          <a:bodyPr anchorCtr="0" anchor="t" bIns="91425" lIns="91425" rIns="91425" tIns="91425">
            <a:noAutofit/>
          </a:bodyPr>
          <a:lstStyle/>
          <a:p>
            <a:pPr lvl="0" rtl="0" algn="ctr">
              <a:lnSpc>
                <a:spcPct val="100000"/>
              </a:lnSpc>
              <a:spcBef>
                <a:spcPts val="0"/>
              </a:spcBef>
              <a:buNone/>
            </a:pPr>
            <a:r>
              <a:rPr b="1" lang="en" sz="4800">
                <a:solidFill>
                  <a:srgbClr val="74CB58"/>
                </a:solidFill>
                <a:latin typeface="Pontano Sans"/>
                <a:ea typeface="Pontano Sans"/>
                <a:cs typeface="Pontano Sans"/>
                <a:sym typeface="Pontano Sans"/>
              </a:rPr>
              <a:t>25 </a:t>
            </a:r>
          </a:p>
          <a:p>
            <a:pPr lvl="0" rtl="0" algn="ctr">
              <a:lnSpc>
                <a:spcPct val="100000"/>
              </a:lnSpc>
              <a:spcBef>
                <a:spcPts val="0"/>
              </a:spcBef>
              <a:buNone/>
            </a:pPr>
            <a:r>
              <a:rPr b="1" lang="en" sz="1800">
                <a:solidFill>
                  <a:srgbClr val="1155CC"/>
                </a:solidFill>
                <a:latin typeface="Pontano Sans"/>
                <a:ea typeface="Pontano Sans"/>
                <a:cs typeface="Pontano Sans"/>
                <a:sym typeface="Pontano Sans"/>
              </a:rPr>
              <a:t>Active Volunteers</a:t>
            </a:r>
          </a:p>
          <a:p>
            <a:pPr lvl="0" rtl="0" algn="ctr">
              <a:lnSpc>
                <a:spcPct val="100000"/>
              </a:lnSpc>
              <a:spcBef>
                <a:spcPts val="0"/>
              </a:spcBef>
              <a:buNone/>
            </a:pPr>
            <a:r>
              <a:rPr b="1" lang="en" sz="4800">
                <a:solidFill>
                  <a:srgbClr val="74CB58"/>
                </a:solidFill>
                <a:latin typeface="Pontano Sans"/>
                <a:ea typeface="Pontano Sans"/>
                <a:cs typeface="Pontano Sans"/>
                <a:sym typeface="Pontano Sans"/>
              </a:rPr>
              <a:t>835</a:t>
            </a:r>
            <a:r>
              <a:rPr b="1" lang="en">
                <a:solidFill>
                  <a:srgbClr val="74CB58"/>
                </a:solidFill>
                <a:latin typeface="Pontano Sans"/>
                <a:ea typeface="Pontano Sans"/>
                <a:cs typeface="Pontano Sans"/>
                <a:sym typeface="Pontano Sans"/>
              </a:rPr>
              <a:t> </a:t>
            </a:r>
          </a:p>
          <a:p>
            <a:pPr lvl="0" rtl="0" algn="ctr">
              <a:lnSpc>
                <a:spcPct val="100000"/>
              </a:lnSpc>
              <a:spcBef>
                <a:spcPts val="0"/>
              </a:spcBef>
              <a:buNone/>
            </a:pPr>
            <a:r>
              <a:rPr b="1" lang="en" sz="1800">
                <a:solidFill>
                  <a:srgbClr val="1155CC"/>
                </a:solidFill>
                <a:latin typeface="Pontano Sans"/>
                <a:ea typeface="Pontano Sans"/>
                <a:cs typeface="Pontano Sans"/>
                <a:sym typeface="Pontano Sans"/>
              </a:rPr>
              <a:t>Volunteer hours</a:t>
            </a:r>
          </a:p>
          <a:p>
            <a:pPr lvl="0" rtl="0" algn="ctr">
              <a:lnSpc>
                <a:spcPct val="100000"/>
              </a:lnSpc>
              <a:spcBef>
                <a:spcPts val="0"/>
              </a:spcBef>
              <a:buNone/>
            </a:pPr>
            <a:r>
              <a:rPr b="1" lang="en" sz="4800">
                <a:solidFill>
                  <a:srgbClr val="74CB58"/>
                </a:solidFill>
                <a:latin typeface="Pontano Sans"/>
                <a:ea typeface="Pontano Sans"/>
                <a:cs typeface="Pontano Sans"/>
                <a:sym typeface="Pontano Sans"/>
              </a:rPr>
              <a:t>860</a:t>
            </a:r>
            <a:r>
              <a:rPr b="1" lang="en">
                <a:solidFill>
                  <a:srgbClr val="74CB58"/>
                </a:solidFill>
                <a:latin typeface="Pontano Sans"/>
                <a:ea typeface="Pontano Sans"/>
                <a:cs typeface="Pontano Sans"/>
                <a:sym typeface="Pontano Sans"/>
              </a:rPr>
              <a:t> </a:t>
            </a:r>
          </a:p>
          <a:p>
            <a:pPr lvl="0" rtl="0" algn="ctr">
              <a:lnSpc>
                <a:spcPct val="100000"/>
              </a:lnSpc>
              <a:spcBef>
                <a:spcPts val="0"/>
              </a:spcBef>
              <a:buNone/>
            </a:pPr>
            <a:r>
              <a:rPr b="1" lang="en" sz="1800">
                <a:solidFill>
                  <a:srgbClr val="1155CC"/>
                </a:solidFill>
                <a:latin typeface="Pontano Sans"/>
                <a:ea typeface="Pontano Sans"/>
                <a:cs typeface="Pontano Sans"/>
                <a:sym typeface="Pontano Sans"/>
              </a:rPr>
              <a:t>Patrons Helped</a:t>
            </a:r>
            <a:r>
              <a:rPr b="1" lang="en" sz="1800">
                <a:solidFill>
                  <a:srgbClr val="1155CC"/>
                </a:solidFill>
                <a:latin typeface="Lato"/>
                <a:ea typeface="Lato"/>
                <a:cs typeface="Lato"/>
                <a:sym typeface="Lato"/>
              </a:rPr>
              <a:t> </a:t>
            </a:r>
          </a:p>
          <a:p>
            <a:pPr lvl="0" rtl="0">
              <a:lnSpc>
                <a:spcPct val="100000"/>
              </a:lnSpc>
              <a:spcBef>
                <a:spcPts val="0"/>
              </a:spcBef>
              <a:buNone/>
            </a:pPr>
            <a:r>
              <a:t/>
            </a:r>
            <a:endParaRPr>
              <a:solidFill>
                <a:srgbClr val="000000"/>
              </a:solidFill>
              <a:latin typeface="Lato"/>
              <a:ea typeface="Lato"/>
              <a:cs typeface="Lato"/>
              <a:sym typeface="Lato"/>
            </a:endParaRPr>
          </a:p>
        </p:txBody>
      </p:sp>
      <p:pic>
        <p:nvPicPr>
          <p:cNvPr descr="TechLeagueParty2017.jpg" id="89" name="Shape 89"/>
          <p:cNvPicPr preferRelativeResize="0"/>
          <p:nvPr/>
        </p:nvPicPr>
        <p:blipFill>
          <a:blip r:embed="rId3">
            <a:alphaModFix/>
          </a:blip>
          <a:stretch>
            <a:fillRect/>
          </a:stretch>
        </p:blipFill>
        <p:spPr>
          <a:xfrm>
            <a:off x="3225825" y="544237"/>
            <a:ext cx="5719500" cy="40550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3" name="Shape 93"/>
        <p:cNvGrpSpPr/>
        <p:nvPr/>
      </p:nvGrpSpPr>
      <p:grpSpPr>
        <a:xfrm>
          <a:off x="0" y="0"/>
          <a:ext cx="0" cy="0"/>
          <a:chOff x="0" y="0"/>
          <a:chExt cx="0" cy="0"/>
        </a:xfrm>
      </p:grpSpPr>
      <p:sp>
        <p:nvSpPr>
          <p:cNvPr id="94" name="Shape 9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b="1" lang="en">
                <a:solidFill>
                  <a:srgbClr val="1C4587"/>
                </a:solidFill>
                <a:latin typeface="Raleway"/>
                <a:ea typeface="Raleway"/>
                <a:cs typeface="Raleway"/>
                <a:sym typeface="Raleway"/>
              </a:rPr>
              <a:t>Tech League Volunteers help patrons with:</a:t>
            </a:r>
          </a:p>
        </p:txBody>
      </p:sp>
      <p:sp>
        <p:nvSpPr>
          <p:cNvPr id="95" name="Shape 9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Job searches</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Resumes</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Email</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Facebook/social media</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Printing/Scanning</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Tinkercad</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Adobe Suite</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Word/Excel</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File Management</a:t>
            </a:r>
          </a:p>
          <a:p>
            <a:pPr indent="-228600" lvl="0" marL="457200" rtl="0">
              <a:lnSpc>
                <a:spcPct val="100000"/>
              </a:lnSpc>
              <a:spcBef>
                <a:spcPts val="0"/>
              </a:spcBef>
              <a:buClr>
                <a:srgbClr val="1155CC"/>
              </a:buClr>
              <a:buFont typeface="Pontano Sans"/>
            </a:pPr>
            <a:r>
              <a:rPr lang="en">
                <a:solidFill>
                  <a:srgbClr val="1155CC"/>
                </a:solidFill>
                <a:latin typeface="Pontano Sans"/>
                <a:ea typeface="Pontano Sans"/>
                <a:cs typeface="Pontano Sans"/>
                <a:sym typeface="Pontano Sans"/>
              </a:rPr>
              <a:t>Library database</a:t>
            </a:r>
          </a:p>
        </p:txBody>
      </p:sp>
      <p:pic>
        <p:nvPicPr>
          <p:cNvPr descr="Tech League Class 4.jpg" id="96" name="Shape 96"/>
          <p:cNvPicPr preferRelativeResize="0"/>
          <p:nvPr/>
        </p:nvPicPr>
        <p:blipFill>
          <a:blip r:embed="rId3">
            <a:alphaModFix/>
          </a:blip>
          <a:stretch>
            <a:fillRect/>
          </a:stretch>
        </p:blipFill>
        <p:spPr>
          <a:xfrm>
            <a:off x="3479175" y="1071312"/>
            <a:ext cx="5247651" cy="34975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0" name="Shape 100"/>
        <p:cNvGrpSpPr/>
        <p:nvPr/>
      </p:nvGrpSpPr>
      <p:grpSpPr>
        <a:xfrm>
          <a:off x="0" y="0"/>
          <a:ext cx="0" cy="0"/>
          <a:chOff x="0" y="0"/>
          <a:chExt cx="0" cy="0"/>
        </a:xfrm>
      </p:grpSpPr>
      <p:sp>
        <p:nvSpPr>
          <p:cNvPr id="101" name="Shape 101"/>
          <p:cNvSpPr txBox="1"/>
          <p:nvPr>
            <p:ph idx="1" type="body"/>
          </p:nvPr>
        </p:nvSpPr>
        <p:spPr>
          <a:xfrm>
            <a:off x="311700" y="1389600"/>
            <a:ext cx="4979100" cy="3179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sz="2400">
                <a:solidFill>
                  <a:srgbClr val="1155CC"/>
                </a:solidFill>
                <a:latin typeface="Pontano Sans"/>
                <a:ea typeface="Pontano Sans"/>
                <a:cs typeface="Pontano Sans"/>
                <a:sym typeface="Pontano Sans"/>
              </a:rPr>
              <a:t>Access to Technology and WiFi:</a:t>
            </a:r>
          </a:p>
          <a:p>
            <a:pPr lvl="0" rtl="0">
              <a:lnSpc>
                <a:spcPct val="100000"/>
              </a:lnSpc>
              <a:spcBef>
                <a:spcPts val="0"/>
              </a:spcBef>
              <a:spcAft>
                <a:spcPts val="0"/>
              </a:spcAft>
              <a:buClr>
                <a:schemeClr val="dk1"/>
              </a:buClr>
              <a:buSzPct val="45833"/>
              <a:buFont typeface="Arial"/>
              <a:buNone/>
            </a:pPr>
            <a:r>
              <a:t/>
            </a:r>
            <a:endParaRPr b="1" sz="2400">
              <a:solidFill>
                <a:srgbClr val="1155CC"/>
              </a:solidFill>
              <a:latin typeface="Pontano Sans"/>
              <a:ea typeface="Pontano Sans"/>
              <a:cs typeface="Pontano Sans"/>
              <a:sym typeface="Pontano Sans"/>
            </a:endParaRPr>
          </a:p>
          <a:p>
            <a:pPr indent="-342900" lvl="0" marL="457200" rtl="0">
              <a:lnSpc>
                <a:spcPct val="150000"/>
              </a:lnSpc>
              <a:spcBef>
                <a:spcPts val="0"/>
              </a:spcBef>
              <a:buClr>
                <a:srgbClr val="1155CC"/>
              </a:buClr>
              <a:buSzPct val="100000"/>
              <a:buFont typeface="Pontano Sans"/>
            </a:pPr>
            <a:r>
              <a:rPr lang="en" sz="1800">
                <a:solidFill>
                  <a:srgbClr val="1155CC"/>
                </a:solidFill>
                <a:latin typeface="Pontano Sans"/>
                <a:ea typeface="Pontano Sans"/>
                <a:cs typeface="Pontano Sans"/>
                <a:sym typeface="Pontano Sans"/>
              </a:rPr>
              <a:t>Launch date March 17th, 2017 </a:t>
            </a:r>
          </a:p>
          <a:p>
            <a:pPr indent="-342900" lvl="0" marL="457200" rtl="0">
              <a:lnSpc>
                <a:spcPct val="150000"/>
              </a:lnSpc>
              <a:spcBef>
                <a:spcPts val="0"/>
              </a:spcBef>
              <a:buClr>
                <a:srgbClr val="1155CC"/>
              </a:buClr>
              <a:buSzPct val="100000"/>
              <a:buFont typeface="Pontano Sans"/>
            </a:pPr>
            <a:r>
              <a:rPr lang="en" sz="1800">
                <a:solidFill>
                  <a:srgbClr val="1155CC"/>
                </a:solidFill>
                <a:latin typeface="Pontano Sans"/>
                <a:ea typeface="Pontano Sans"/>
                <a:cs typeface="Pontano Sans"/>
                <a:sym typeface="Pontano Sans"/>
              </a:rPr>
              <a:t>Five Kits at four branches</a:t>
            </a:r>
          </a:p>
          <a:p>
            <a:pPr indent="-342900" lvl="0" marL="457200" rtl="0">
              <a:lnSpc>
                <a:spcPct val="150000"/>
              </a:lnSpc>
              <a:spcBef>
                <a:spcPts val="0"/>
              </a:spcBef>
              <a:buClr>
                <a:srgbClr val="1155CC"/>
              </a:buClr>
              <a:buSzPct val="100000"/>
              <a:buFont typeface="Pontano Sans"/>
            </a:pPr>
            <a:r>
              <a:rPr lang="en" sz="1800">
                <a:solidFill>
                  <a:srgbClr val="1155CC"/>
                </a:solidFill>
                <a:latin typeface="Pontano Sans"/>
                <a:ea typeface="Pontano Sans"/>
                <a:cs typeface="Pontano Sans"/>
                <a:sym typeface="Pontano Sans"/>
              </a:rPr>
              <a:t>Kits include Chromebook, Hotspot, bag, mouse, power cord, user agreement</a:t>
            </a:r>
          </a:p>
          <a:p>
            <a:pPr indent="-342900" lvl="0" marL="457200" rtl="0">
              <a:lnSpc>
                <a:spcPct val="150000"/>
              </a:lnSpc>
              <a:spcBef>
                <a:spcPts val="0"/>
              </a:spcBef>
              <a:buClr>
                <a:srgbClr val="1155CC"/>
              </a:buClr>
              <a:buSzPct val="100000"/>
              <a:buFont typeface="Pontano Sans"/>
            </a:pPr>
            <a:r>
              <a:rPr lang="en" sz="1800">
                <a:solidFill>
                  <a:srgbClr val="1155CC"/>
                </a:solidFill>
                <a:latin typeface="Pontano Sans"/>
                <a:ea typeface="Pontano Sans"/>
                <a:cs typeface="Pontano Sans"/>
                <a:sym typeface="Pontano Sans"/>
              </a:rPr>
              <a:t>Google Fiber sponsored another 20 kits.</a:t>
            </a:r>
          </a:p>
          <a:p>
            <a:pPr lvl="0" marR="0" rtl="0" algn="l">
              <a:lnSpc>
                <a:spcPct val="150000"/>
              </a:lnSpc>
              <a:spcBef>
                <a:spcPts val="0"/>
              </a:spcBef>
              <a:spcAft>
                <a:spcPts val="1600"/>
              </a:spcAft>
              <a:buNone/>
            </a:pPr>
            <a:r>
              <a:t/>
            </a:r>
            <a:endParaRPr sz="1800">
              <a:solidFill>
                <a:schemeClr val="dk1"/>
              </a:solidFill>
              <a:highlight>
                <a:srgbClr val="FFFFFF"/>
              </a:highlight>
              <a:latin typeface="Lato"/>
              <a:ea typeface="Lato"/>
              <a:cs typeface="Lato"/>
              <a:sym typeface="Lato"/>
            </a:endParaRPr>
          </a:p>
        </p:txBody>
      </p:sp>
      <p:sp>
        <p:nvSpPr>
          <p:cNvPr id="102" name="Shape 102"/>
          <p:cNvSpPr txBox="1"/>
          <p:nvPr/>
        </p:nvSpPr>
        <p:spPr>
          <a:xfrm>
            <a:off x="0" y="0"/>
            <a:ext cx="7303800" cy="972600"/>
          </a:xfrm>
          <a:prstGeom prst="rect">
            <a:avLst/>
          </a:prstGeom>
          <a:noFill/>
          <a:ln>
            <a:noFill/>
          </a:ln>
        </p:spPr>
        <p:txBody>
          <a:bodyPr anchorCtr="0" anchor="ctr" bIns="91425" lIns="91425" rIns="91425" tIns="91425">
            <a:noAutofit/>
          </a:bodyPr>
          <a:lstStyle/>
          <a:p>
            <a:pPr lvl="0" rtl="0">
              <a:spcBef>
                <a:spcPts val="0"/>
              </a:spcBef>
              <a:buNone/>
            </a:pPr>
            <a:r>
              <a:t/>
            </a:r>
            <a:endParaRPr sz="1800">
              <a:solidFill>
                <a:schemeClr val="dk2"/>
              </a:solidFill>
            </a:endParaRPr>
          </a:p>
        </p:txBody>
      </p:sp>
      <p:sp>
        <p:nvSpPr>
          <p:cNvPr id="103" name="Shape 103"/>
          <p:cNvSpPr txBox="1"/>
          <p:nvPr>
            <p:ph type="title"/>
          </p:nvPr>
        </p:nvSpPr>
        <p:spPr>
          <a:xfrm>
            <a:off x="354575" y="444625"/>
            <a:ext cx="4156500" cy="755700"/>
          </a:xfrm>
          <a:prstGeom prst="rect">
            <a:avLst/>
          </a:prstGeom>
        </p:spPr>
        <p:txBody>
          <a:bodyPr anchorCtr="0" anchor="b" bIns="91425" lIns="91425" rIns="91425" tIns="91425">
            <a:noAutofit/>
          </a:bodyPr>
          <a:lstStyle/>
          <a:p>
            <a:pPr lvl="0">
              <a:spcBef>
                <a:spcPts val="0"/>
              </a:spcBef>
              <a:buClr>
                <a:schemeClr val="dk1"/>
              </a:buClr>
              <a:buSzPct val="45833"/>
              <a:buFont typeface="Arial"/>
              <a:buNone/>
            </a:pPr>
            <a:r>
              <a:t/>
            </a:r>
            <a:endParaRPr b="1">
              <a:solidFill>
                <a:srgbClr val="1C4587"/>
              </a:solidFill>
              <a:latin typeface="Raleway"/>
              <a:ea typeface="Raleway"/>
              <a:cs typeface="Raleway"/>
              <a:sym typeface="Raleway"/>
            </a:endParaRPr>
          </a:p>
          <a:p>
            <a:pPr lvl="0">
              <a:spcBef>
                <a:spcPts val="0"/>
              </a:spcBef>
              <a:buClr>
                <a:schemeClr val="dk1"/>
              </a:buClr>
              <a:buSzPct val="45833"/>
              <a:buFont typeface="Arial"/>
              <a:buNone/>
            </a:pPr>
            <a:r>
              <a:t/>
            </a:r>
            <a:endParaRPr b="1">
              <a:solidFill>
                <a:srgbClr val="000000"/>
              </a:solidFill>
              <a:latin typeface="Raleway"/>
              <a:ea typeface="Raleway"/>
              <a:cs typeface="Raleway"/>
              <a:sym typeface="Raleway"/>
            </a:endParaRPr>
          </a:p>
          <a:p>
            <a:pPr lvl="0">
              <a:spcBef>
                <a:spcPts val="0"/>
              </a:spcBef>
              <a:buClr>
                <a:schemeClr val="dk1"/>
              </a:buClr>
              <a:buSzPct val="61111"/>
              <a:buFont typeface="Arial"/>
              <a:buNone/>
            </a:pPr>
            <a:r>
              <a:rPr b="1" lang="en">
                <a:solidFill>
                  <a:srgbClr val="000000"/>
                </a:solidFill>
                <a:latin typeface="Raleway"/>
                <a:ea typeface="Raleway"/>
                <a:cs typeface="Raleway"/>
                <a:sym typeface="Raleway"/>
              </a:rPr>
              <a:t>Laptop Discovery Kit</a:t>
            </a:r>
          </a:p>
        </p:txBody>
      </p:sp>
      <p:pic>
        <p:nvPicPr>
          <p:cNvPr id="104" name="Shape 104"/>
          <p:cNvPicPr preferRelativeResize="0"/>
          <p:nvPr/>
        </p:nvPicPr>
        <p:blipFill>
          <a:blip r:embed="rId3">
            <a:alphaModFix/>
          </a:blip>
          <a:stretch>
            <a:fillRect/>
          </a:stretch>
        </p:blipFill>
        <p:spPr>
          <a:xfrm>
            <a:off x="5631049" y="877350"/>
            <a:ext cx="3212875" cy="2411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8" name="Shape 108"/>
        <p:cNvGrpSpPr/>
        <p:nvPr/>
      </p:nvGrpSpPr>
      <p:grpSpPr>
        <a:xfrm>
          <a:off x="0" y="0"/>
          <a:ext cx="0" cy="0"/>
          <a:chOff x="0" y="0"/>
          <a:chExt cx="0" cy="0"/>
        </a:xfrm>
      </p:grpSpPr>
      <p:sp>
        <p:nvSpPr>
          <p:cNvPr id="109" name="Shape 109"/>
          <p:cNvSpPr txBox="1"/>
          <p:nvPr>
            <p:ph idx="1" type="body"/>
          </p:nvPr>
        </p:nvSpPr>
        <p:spPr>
          <a:xfrm>
            <a:off x="311750" y="1134475"/>
            <a:ext cx="5319300" cy="3179400"/>
          </a:xfrm>
          <a:prstGeom prst="rect">
            <a:avLst/>
          </a:prstGeom>
        </p:spPr>
        <p:txBody>
          <a:bodyPr anchorCtr="0" anchor="t" bIns="91425" lIns="91425" rIns="91425" tIns="91425">
            <a:noAutofit/>
          </a:bodyPr>
          <a:lstStyle/>
          <a:p>
            <a:pPr lvl="0" rtl="0">
              <a:lnSpc>
                <a:spcPct val="100000"/>
              </a:lnSpc>
              <a:spcBef>
                <a:spcPts val="0"/>
              </a:spcBef>
              <a:buNone/>
            </a:pPr>
            <a:r>
              <a:rPr lang="en" sz="1800">
                <a:solidFill>
                  <a:srgbClr val="1155CC"/>
                </a:solidFill>
                <a:latin typeface="Pontano Sans"/>
                <a:ea typeface="Pontano Sans"/>
                <a:cs typeface="Pontano Sans"/>
                <a:sym typeface="Pontano Sans"/>
              </a:rPr>
              <a:t>How many times has it been checked out?</a:t>
            </a:r>
          </a:p>
          <a:p>
            <a:pPr indent="-342900" lvl="0" marL="457200" rtl="0">
              <a:lnSpc>
                <a:spcPct val="100000"/>
              </a:lnSpc>
              <a:spcBef>
                <a:spcPts val="0"/>
              </a:spcBef>
              <a:buClr>
                <a:srgbClr val="1155CC"/>
              </a:buClr>
              <a:buSzPct val="100000"/>
              <a:buFont typeface="Pontano Sans"/>
            </a:pPr>
            <a:r>
              <a:rPr lang="en" sz="1800">
                <a:solidFill>
                  <a:srgbClr val="1155CC"/>
                </a:solidFill>
                <a:latin typeface="Pontano Sans"/>
                <a:ea typeface="Pontano Sans"/>
                <a:cs typeface="Pontano Sans"/>
                <a:sym typeface="Pontano Sans"/>
              </a:rPr>
              <a:t>37 Patrons checked out the kit, and there are 37 on hold</a:t>
            </a:r>
          </a:p>
          <a:p>
            <a:pPr lvl="0" rtl="0">
              <a:lnSpc>
                <a:spcPct val="100000"/>
              </a:lnSpc>
              <a:spcBef>
                <a:spcPts val="0"/>
              </a:spcBef>
              <a:buNone/>
            </a:pPr>
            <a:r>
              <a:rPr lang="en" sz="1800">
                <a:solidFill>
                  <a:srgbClr val="1155CC"/>
                </a:solidFill>
                <a:latin typeface="Pontano Sans"/>
                <a:ea typeface="Pontano Sans"/>
                <a:cs typeface="Pontano Sans"/>
                <a:sym typeface="Pontano Sans"/>
              </a:rPr>
              <a:t>Are patrons using the chromebook, Hotspot, or both?</a:t>
            </a:r>
          </a:p>
          <a:p>
            <a:pPr indent="-342900" lvl="0" marL="457200" rtl="0">
              <a:lnSpc>
                <a:spcPct val="100000"/>
              </a:lnSpc>
              <a:spcBef>
                <a:spcPts val="0"/>
              </a:spcBef>
              <a:buClr>
                <a:srgbClr val="1155CC"/>
              </a:buClr>
              <a:buSzPct val="100000"/>
              <a:buFont typeface="Pontano Sans"/>
            </a:pPr>
            <a:r>
              <a:rPr lang="en" sz="1800">
                <a:solidFill>
                  <a:srgbClr val="1155CC"/>
                </a:solidFill>
                <a:latin typeface="Pontano Sans"/>
                <a:ea typeface="Pontano Sans"/>
                <a:cs typeface="Pontano Sans"/>
                <a:sym typeface="Pontano Sans"/>
              </a:rPr>
              <a:t>55% both, 33% chromebook, 11% Hotspot</a:t>
            </a:r>
          </a:p>
          <a:p>
            <a:pPr lvl="0" rtl="0">
              <a:lnSpc>
                <a:spcPct val="100000"/>
              </a:lnSpc>
              <a:spcBef>
                <a:spcPts val="0"/>
              </a:spcBef>
              <a:buNone/>
            </a:pPr>
            <a:r>
              <a:rPr lang="en" sz="1800">
                <a:solidFill>
                  <a:srgbClr val="1155CC"/>
                </a:solidFill>
                <a:latin typeface="Pontano Sans"/>
                <a:ea typeface="Pontano Sans"/>
                <a:cs typeface="Pontano Sans"/>
                <a:sym typeface="Pontano Sans"/>
              </a:rPr>
              <a:t>What are patrons using the kit for?</a:t>
            </a:r>
          </a:p>
          <a:p>
            <a:pPr indent="-342900" lvl="0" marL="457200" rtl="0">
              <a:lnSpc>
                <a:spcPct val="100000"/>
              </a:lnSpc>
              <a:spcBef>
                <a:spcPts val="0"/>
              </a:spcBef>
              <a:buClr>
                <a:srgbClr val="1155CC"/>
              </a:buClr>
              <a:buSzPct val="100000"/>
              <a:buFont typeface="Pontano Sans"/>
            </a:pPr>
            <a:r>
              <a:rPr lang="en" sz="1800">
                <a:solidFill>
                  <a:srgbClr val="1155CC"/>
                </a:solidFill>
                <a:latin typeface="Pontano Sans"/>
                <a:ea typeface="Pontano Sans"/>
                <a:cs typeface="Pontano Sans"/>
                <a:sym typeface="Pontano Sans"/>
              </a:rPr>
              <a:t>Entertainment, work, learning a new skill, communication, job seeking, paying bills, other. </a:t>
            </a:r>
          </a:p>
          <a:p>
            <a:pPr lvl="0" marR="0" rtl="0" algn="l">
              <a:lnSpc>
                <a:spcPct val="150000"/>
              </a:lnSpc>
              <a:spcBef>
                <a:spcPts val="0"/>
              </a:spcBef>
              <a:spcAft>
                <a:spcPts val="1600"/>
              </a:spcAft>
              <a:buNone/>
            </a:pPr>
            <a:r>
              <a:t/>
            </a:r>
            <a:endParaRPr sz="1800">
              <a:solidFill>
                <a:schemeClr val="dk1"/>
              </a:solidFill>
              <a:highlight>
                <a:srgbClr val="FFFFFF"/>
              </a:highlight>
              <a:latin typeface="Lato"/>
              <a:ea typeface="Lato"/>
              <a:cs typeface="Lato"/>
              <a:sym typeface="Lato"/>
            </a:endParaRPr>
          </a:p>
        </p:txBody>
      </p:sp>
      <p:sp>
        <p:nvSpPr>
          <p:cNvPr id="110" name="Shape 110"/>
          <p:cNvSpPr txBox="1"/>
          <p:nvPr/>
        </p:nvSpPr>
        <p:spPr>
          <a:xfrm>
            <a:off x="0" y="0"/>
            <a:ext cx="7303800" cy="972600"/>
          </a:xfrm>
          <a:prstGeom prst="rect">
            <a:avLst/>
          </a:prstGeom>
          <a:noFill/>
          <a:ln>
            <a:noFill/>
          </a:ln>
        </p:spPr>
        <p:txBody>
          <a:bodyPr anchorCtr="0" anchor="ctr" bIns="91425" lIns="91425" rIns="91425" tIns="91425">
            <a:noAutofit/>
          </a:bodyPr>
          <a:lstStyle/>
          <a:p>
            <a:pPr lvl="0" rtl="0">
              <a:spcBef>
                <a:spcPts val="0"/>
              </a:spcBef>
              <a:buNone/>
            </a:pPr>
            <a:r>
              <a:t/>
            </a:r>
            <a:endParaRPr sz="1800">
              <a:solidFill>
                <a:schemeClr val="dk2"/>
              </a:solidFill>
            </a:endParaRPr>
          </a:p>
        </p:txBody>
      </p:sp>
      <p:sp>
        <p:nvSpPr>
          <p:cNvPr id="111" name="Shape 111"/>
          <p:cNvSpPr txBox="1"/>
          <p:nvPr>
            <p:ph type="title"/>
          </p:nvPr>
        </p:nvSpPr>
        <p:spPr>
          <a:xfrm>
            <a:off x="387500" y="280000"/>
            <a:ext cx="4156500" cy="755700"/>
          </a:xfrm>
          <a:prstGeom prst="rect">
            <a:avLst/>
          </a:prstGeom>
        </p:spPr>
        <p:txBody>
          <a:bodyPr anchorCtr="0" anchor="b" bIns="91425" lIns="91425" rIns="91425" tIns="91425">
            <a:noAutofit/>
          </a:bodyPr>
          <a:lstStyle/>
          <a:p>
            <a:pPr lvl="0" rtl="0">
              <a:spcBef>
                <a:spcPts val="0"/>
              </a:spcBef>
              <a:buClr>
                <a:schemeClr val="dk1"/>
              </a:buClr>
              <a:buSzPct val="45833"/>
              <a:buFont typeface="Arial"/>
              <a:buNone/>
            </a:pPr>
            <a:r>
              <a:t/>
            </a:r>
            <a:endParaRPr b="1">
              <a:solidFill>
                <a:srgbClr val="1C4587"/>
              </a:solidFill>
              <a:latin typeface="Raleway"/>
              <a:ea typeface="Raleway"/>
              <a:cs typeface="Raleway"/>
              <a:sym typeface="Raleway"/>
            </a:endParaRPr>
          </a:p>
          <a:p>
            <a:pPr lvl="0" rtl="0">
              <a:spcBef>
                <a:spcPts val="0"/>
              </a:spcBef>
              <a:buClr>
                <a:schemeClr val="dk1"/>
              </a:buClr>
              <a:buSzPct val="45833"/>
              <a:buFont typeface="Arial"/>
              <a:buNone/>
            </a:pPr>
            <a:r>
              <a:t/>
            </a:r>
            <a:endParaRPr b="1">
              <a:solidFill>
                <a:srgbClr val="000000"/>
              </a:solidFill>
              <a:latin typeface="Raleway"/>
              <a:ea typeface="Raleway"/>
              <a:cs typeface="Raleway"/>
              <a:sym typeface="Raleway"/>
            </a:endParaRPr>
          </a:p>
          <a:p>
            <a:pPr lvl="0" rtl="0">
              <a:spcBef>
                <a:spcPts val="0"/>
              </a:spcBef>
              <a:buClr>
                <a:schemeClr val="dk1"/>
              </a:buClr>
              <a:buSzPct val="61111"/>
              <a:buFont typeface="Arial"/>
              <a:buNone/>
            </a:pPr>
            <a:r>
              <a:rPr b="1" lang="en">
                <a:solidFill>
                  <a:srgbClr val="000000"/>
                </a:solidFill>
                <a:latin typeface="Raleway"/>
                <a:ea typeface="Raleway"/>
                <a:cs typeface="Raleway"/>
                <a:sym typeface="Raleway"/>
              </a:rPr>
              <a:t>Laptop Discovery Kit</a:t>
            </a:r>
          </a:p>
        </p:txBody>
      </p:sp>
      <p:pic>
        <p:nvPicPr>
          <p:cNvPr descr="TL-Secondary Logo.png" id="112" name="Shape 112"/>
          <p:cNvPicPr preferRelativeResize="0"/>
          <p:nvPr/>
        </p:nvPicPr>
        <p:blipFill>
          <a:blip r:embed="rId3">
            <a:alphaModFix/>
          </a:blip>
          <a:stretch>
            <a:fillRect/>
          </a:stretch>
        </p:blipFill>
        <p:spPr>
          <a:xfrm>
            <a:off x="7389475" y="3367324"/>
            <a:ext cx="1375850" cy="1486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