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278" r:id="rId3"/>
    <p:sldId id="257" r:id="rId4"/>
    <p:sldId id="258" r:id="rId5"/>
    <p:sldId id="259" r:id="rId6"/>
    <p:sldId id="260" r:id="rId7"/>
    <p:sldId id="261" r:id="rId8"/>
    <p:sldId id="279" r:id="rId9"/>
    <p:sldId id="262" r:id="rId10"/>
    <p:sldId id="263" r:id="rId11"/>
    <p:sldId id="264" r:id="rId12"/>
    <p:sldId id="265" r:id="rId13"/>
    <p:sldId id="267" r:id="rId14"/>
    <p:sldId id="269" r:id="rId15"/>
    <p:sldId id="270" r:id="rId16"/>
    <p:sldId id="271" r:id="rId17"/>
    <p:sldId id="272" r:id="rId18"/>
    <p:sldId id="273" r:id="rId19"/>
    <p:sldId id="274" r:id="rId20"/>
    <p:sldId id="275" r:id="rId21"/>
    <p:sldId id="276" r:id="rId22"/>
    <p:sldId id="27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7B20"/>
    <a:srgbClr val="1A26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827"/>
    <p:restoredTop sz="76775" autoAdjust="0"/>
  </p:normalViewPr>
  <p:slideViewPr>
    <p:cSldViewPr snapToGrid="0" snapToObjects="1">
      <p:cViewPr varScale="1">
        <p:scale>
          <a:sx n="50" d="100"/>
          <a:sy n="50" d="100"/>
        </p:scale>
        <p:origin x="192" y="9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5C7197-4D1C-5142-804D-A28146E67F98}" type="datetimeFigureOut">
              <a:rPr lang="en-US" smtClean="0"/>
              <a:t>5/16/17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09C4E8-A055-F64C-9BD7-141672E12DC6}" type="slidenum">
              <a:rPr lang="en-US" smtClean="0"/>
              <a:t>‹#›</a:t>
            </a:fld>
            <a:endParaRPr lang="en-US"/>
          </a:p>
        </p:txBody>
      </p:sp>
    </p:spTree>
    <p:extLst>
      <p:ext uri="{BB962C8B-B14F-4D97-AF65-F5344CB8AC3E}">
        <p14:creationId xmlns:p14="http://schemas.microsoft.com/office/powerpoint/2010/main" val="2105141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Greetings everyone and thank you for attending our</a:t>
            </a:r>
            <a:r>
              <a:rPr lang="en-US" baseline="0" dirty="0" smtClean="0"/>
              <a:t> session </a:t>
            </a:r>
            <a:r>
              <a:rPr lang="mr-IN" baseline="0" dirty="0" smtClean="0"/>
              <a:t>–</a:t>
            </a:r>
            <a:r>
              <a:rPr lang="en-US" baseline="0" dirty="0" smtClean="0"/>
              <a:t>  I am Samantha Schartman-Cycyk and I am the Research Director for the the Connect Your Community Institute, and a program evaluation consultant for nonprofits.  </a:t>
            </a:r>
          </a:p>
          <a:p>
            <a:endParaRPr lang="en-US" baseline="0" dirty="0" smtClean="0"/>
          </a:p>
          <a:p>
            <a:r>
              <a:rPr lang="en-US" baseline="0" dirty="0" smtClean="0"/>
              <a:t>So I spend most of my time thinking about creative and holistic ways of measuring program impact and teasing up ways for my clients to leverage the impact of their programs for growth and sustainability.</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D709C4E8-A055-F64C-9BD7-141672E12DC6}" type="slidenum">
              <a:rPr lang="en-US" smtClean="0"/>
              <a:t>1</a:t>
            </a:fld>
            <a:endParaRPr lang="en-US"/>
          </a:p>
        </p:txBody>
      </p:sp>
    </p:spTree>
    <p:extLst>
      <p:ext uri="{BB962C8B-B14F-4D97-AF65-F5344CB8AC3E}">
        <p14:creationId xmlns:p14="http://schemas.microsoft.com/office/powerpoint/2010/main" val="1247329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with that in mind</a:t>
            </a:r>
            <a:r>
              <a:rPr lang="mr-IN" dirty="0" smtClean="0"/>
              <a:t>…</a:t>
            </a:r>
            <a:r>
              <a:rPr lang="en-US" dirty="0" smtClean="0"/>
              <a:t>.did people save money  by switching to Mobile Beacon service </a:t>
            </a:r>
            <a:r>
              <a:rPr lang="mr-IN" dirty="0" smtClean="0"/>
              <a:t>–</a:t>
            </a:r>
            <a:r>
              <a:rPr lang="en-US" dirty="0" smtClean="0"/>
              <a:t> you </a:t>
            </a:r>
            <a:r>
              <a:rPr lang="en-US" dirty="0" err="1" smtClean="0"/>
              <a:t>betcha</a:t>
            </a:r>
            <a:r>
              <a:rPr lang="en-US" dirty="0" smtClean="0"/>
              <a:t>!</a:t>
            </a:r>
            <a:endParaRPr lang="en-US" dirty="0"/>
          </a:p>
        </p:txBody>
      </p:sp>
      <p:sp>
        <p:nvSpPr>
          <p:cNvPr id="4" name="Slide Number Placeholder 3"/>
          <p:cNvSpPr>
            <a:spLocks noGrp="1"/>
          </p:cNvSpPr>
          <p:nvPr>
            <p:ph type="sldNum" sz="quarter" idx="10"/>
          </p:nvPr>
        </p:nvSpPr>
        <p:spPr/>
        <p:txBody>
          <a:bodyPr/>
          <a:lstStyle/>
          <a:p>
            <a:fld id="{D709C4E8-A055-F64C-9BD7-141672E12DC6}" type="slidenum">
              <a:rPr lang="en-US" smtClean="0"/>
              <a:t>10</a:t>
            </a:fld>
            <a:endParaRPr lang="en-US"/>
          </a:p>
        </p:txBody>
      </p:sp>
    </p:spTree>
    <p:extLst>
      <p:ext uri="{BB962C8B-B14F-4D97-AF65-F5344CB8AC3E}">
        <p14:creationId xmlns:p14="http://schemas.microsoft.com/office/powerpoint/2010/main" val="820686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 cost savings for some were significant.</a:t>
            </a:r>
            <a:endParaRPr lang="en-US" dirty="0"/>
          </a:p>
        </p:txBody>
      </p:sp>
      <p:sp>
        <p:nvSpPr>
          <p:cNvPr id="4" name="Slide Number Placeholder 3"/>
          <p:cNvSpPr>
            <a:spLocks noGrp="1"/>
          </p:cNvSpPr>
          <p:nvPr>
            <p:ph type="sldNum" sz="quarter" idx="10"/>
          </p:nvPr>
        </p:nvSpPr>
        <p:spPr/>
        <p:txBody>
          <a:bodyPr/>
          <a:lstStyle/>
          <a:p>
            <a:fld id="{D709C4E8-A055-F64C-9BD7-141672E12DC6}" type="slidenum">
              <a:rPr lang="en-US" smtClean="0"/>
              <a:t>11</a:t>
            </a:fld>
            <a:endParaRPr lang="en-US"/>
          </a:p>
        </p:txBody>
      </p:sp>
    </p:spTree>
    <p:extLst>
      <p:ext uri="{BB962C8B-B14F-4D97-AF65-F5344CB8AC3E}">
        <p14:creationId xmlns:p14="http://schemas.microsoft.com/office/powerpoint/2010/main" val="1744951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That</a:t>
            </a:r>
            <a:r>
              <a:rPr lang="en-US" sz="1200" kern="1200" baseline="0" dirty="0" smtClean="0">
                <a:solidFill>
                  <a:schemeClr val="tx1"/>
                </a:solidFill>
                <a:effectLst/>
                <a:latin typeface="+mn-lt"/>
                <a:ea typeface="+mn-ea"/>
                <a:cs typeface="+mn-cs"/>
              </a:rPr>
              <a:t> is just the respondent pool</a:t>
            </a:r>
            <a:r>
              <a:rPr lang="mr-IN" sz="1200" kern="1200" baseline="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.if we apply those trends to the whole of the Bridging the Gap subscriber population - </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collective</a:t>
            </a:r>
            <a:r>
              <a:rPr lang="en-US" sz="1200" kern="1200" dirty="0" smtClean="0">
                <a:solidFill>
                  <a:schemeClr val="tx1"/>
                </a:solidFill>
                <a:effectLst/>
                <a:latin typeface="+mn-lt"/>
                <a:ea typeface="+mn-ea"/>
                <a:cs typeface="+mn-cs"/>
              </a:rPr>
              <a:t> median cost-savings for all Bridging the Gap subscribers would be </a:t>
            </a:r>
            <a:r>
              <a:rPr lang="en-US" sz="1200" b="1" kern="1200" dirty="0" smtClean="0">
                <a:solidFill>
                  <a:schemeClr val="tx1"/>
                </a:solidFill>
                <a:effectLst/>
                <a:latin typeface="+mn-lt"/>
                <a:ea typeface="+mn-ea"/>
                <a:cs typeface="+mn-cs"/>
              </a:rPr>
              <a:t>$110,646</a:t>
            </a:r>
            <a:r>
              <a:rPr lang="en-US" sz="1200" kern="1200" dirty="0" smtClean="0">
                <a:solidFill>
                  <a:schemeClr val="tx1"/>
                </a:solidFill>
                <a:effectLst/>
                <a:latin typeface="+mn-lt"/>
                <a:ea typeface="+mn-ea"/>
                <a:cs typeface="+mn-cs"/>
              </a:rPr>
              <a:t> each month, or </a:t>
            </a:r>
            <a:r>
              <a:rPr lang="en-US" sz="1200" b="1" kern="1200" dirty="0" smtClean="0">
                <a:solidFill>
                  <a:schemeClr val="tx1"/>
                </a:solidFill>
                <a:effectLst/>
                <a:latin typeface="+mn-lt"/>
                <a:ea typeface="+mn-ea"/>
                <a:cs typeface="+mn-cs"/>
              </a:rPr>
              <a:t>$1,327,752</a:t>
            </a:r>
            <a:r>
              <a:rPr lang="en-US" sz="1200" kern="1200" dirty="0" smtClean="0">
                <a:solidFill>
                  <a:schemeClr val="tx1"/>
                </a:solidFill>
                <a:effectLst/>
                <a:latin typeface="+mn-lt"/>
                <a:ea typeface="+mn-ea"/>
                <a:cs typeface="+mn-cs"/>
              </a:rPr>
              <a:t> every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709C4E8-A055-F64C-9BD7-141672E12DC6}" type="slidenum">
              <a:rPr lang="en-US" smtClean="0"/>
              <a:t>12</a:t>
            </a:fld>
            <a:endParaRPr lang="en-US"/>
          </a:p>
        </p:txBody>
      </p:sp>
    </p:spTree>
    <p:extLst>
      <p:ext uri="{BB962C8B-B14F-4D97-AF65-F5344CB8AC3E}">
        <p14:creationId xmlns:p14="http://schemas.microsoft.com/office/powerpoint/2010/main" val="826389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we found is that this program really enjoyed a high level of “viral marketing”  meaning </a:t>
            </a:r>
            <a:r>
              <a:rPr lang="mr-IN" dirty="0" smtClean="0"/>
              <a:t>–</a:t>
            </a:r>
            <a:r>
              <a:rPr lang="en-US" dirty="0" smtClean="0"/>
              <a:t> that most </a:t>
            </a:r>
            <a:r>
              <a:rPr lang="mr-IN" dirty="0" smtClean="0"/>
              <a:t>–</a:t>
            </a:r>
            <a:r>
              <a:rPr lang="en-US" dirty="0" smtClean="0"/>
              <a:t> an overwhelming majority -   did not learn about Bridging the Gap through traditional</a:t>
            </a:r>
            <a:r>
              <a:rPr lang="en-US" baseline="0" dirty="0" smtClean="0"/>
              <a:t> marketing </a:t>
            </a:r>
            <a:r>
              <a:rPr lang="mr-IN" baseline="0" dirty="0" smtClean="0"/>
              <a:t>–</a:t>
            </a:r>
            <a:r>
              <a:rPr lang="en-US" baseline="0" dirty="0" smtClean="0"/>
              <a:t> like print or TV ads </a:t>
            </a:r>
            <a:r>
              <a:rPr lang="mr-IN" baseline="0" dirty="0" smtClean="0"/>
              <a:t>–</a:t>
            </a:r>
            <a:r>
              <a:rPr lang="en-US" baseline="0" dirty="0" smtClean="0"/>
              <a:t> they learned about it from other subscribers </a:t>
            </a:r>
            <a:r>
              <a:rPr lang="mr-IN" baseline="0" dirty="0" smtClean="0"/>
              <a:t>–</a:t>
            </a:r>
            <a:r>
              <a:rPr lang="en-US" baseline="0" dirty="0" smtClean="0"/>
              <a:t> or friends or family  of subscribers</a:t>
            </a:r>
            <a:r>
              <a:rPr lang="mr-IN" baseline="0" dirty="0" smtClean="0"/>
              <a:t>…</a:t>
            </a:r>
            <a:r>
              <a:rPr lang="en-US" baseline="0" dirty="0" smtClean="0"/>
              <a:t>a much smaller </a:t>
            </a:r>
            <a:r>
              <a:rPr lang="mr-IN" baseline="0" dirty="0" smtClean="0"/>
              <a:t>–</a:t>
            </a:r>
            <a:r>
              <a:rPr lang="en-US" baseline="0" dirty="0" smtClean="0"/>
              <a:t> but not insignificant number learned about the program through a relationship with a community service agency.</a:t>
            </a:r>
          </a:p>
          <a:p>
            <a:endParaRPr lang="en-US" baseline="0" dirty="0" smtClean="0"/>
          </a:p>
          <a:p>
            <a:r>
              <a:rPr lang="en-US" baseline="0" dirty="0" smtClean="0"/>
              <a:t>Just 8% found the program fully organically</a:t>
            </a:r>
            <a:r>
              <a:rPr lang="mr-IN" baseline="0" dirty="0" smtClean="0"/>
              <a:t>…</a:t>
            </a:r>
            <a:r>
              <a:rPr lang="en-US" baseline="0" dirty="0" smtClean="0"/>
              <a:t>..by chance.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709C4E8-A055-F64C-9BD7-141672E12DC6}" type="slidenum">
              <a:rPr lang="en-US" smtClean="0"/>
              <a:t>13</a:t>
            </a:fld>
            <a:endParaRPr lang="en-US"/>
          </a:p>
        </p:txBody>
      </p:sp>
    </p:spTree>
    <p:extLst>
      <p:ext uri="{BB962C8B-B14F-4D97-AF65-F5344CB8AC3E}">
        <p14:creationId xmlns:p14="http://schemas.microsoft.com/office/powerpoint/2010/main" val="570189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if </a:t>
            </a:r>
            <a:r>
              <a:rPr lang="en-US" baseline="0" dirty="0" smtClean="0"/>
              <a:t> the program you are running depends on word of mouth </a:t>
            </a:r>
            <a:r>
              <a:rPr lang="mr-IN" baseline="0" dirty="0" smtClean="0"/>
              <a:t>–</a:t>
            </a:r>
            <a:r>
              <a:rPr lang="en-US" baseline="0" dirty="0" smtClean="0"/>
              <a:t> to grow and expand </a:t>
            </a:r>
            <a:r>
              <a:rPr lang="mr-IN" baseline="0" dirty="0" smtClean="0"/>
              <a:t>–</a:t>
            </a:r>
            <a:r>
              <a:rPr lang="en-US" baseline="0" dirty="0" smtClean="0"/>
              <a:t> you better be making people happy! </a:t>
            </a:r>
            <a:r>
              <a:rPr lang="mr-IN" baseline="0" dirty="0" smtClean="0"/>
              <a:t>–</a:t>
            </a:r>
            <a:r>
              <a:rPr lang="en-US" baseline="0" dirty="0" smtClean="0"/>
              <a:t> luckily </a:t>
            </a:r>
            <a:r>
              <a:rPr lang="en-US" dirty="0" smtClean="0"/>
              <a:t>The</a:t>
            </a:r>
            <a:r>
              <a:rPr lang="en-US" baseline="0" dirty="0" smtClean="0"/>
              <a:t> Bridging the Gap program does </a:t>
            </a:r>
            <a:r>
              <a:rPr lang="mr-IN" baseline="0" dirty="0" smtClean="0"/>
              <a:t>–</a:t>
            </a:r>
            <a:r>
              <a:rPr lang="en-US" baseline="0" dirty="0" smtClean="0"/>
              <a:t> and this puts them in a good position to make use of participant networks because of its high approval rating.</a:t>
            </a:r>
            <a:endParaRPr lang="en-US" dirty="0"/>
          </a:p>
        </p:txBody>
      </p:sp>
      <p:sp>
        <p:nvSpPr>
          <p:cNvPr id="4" name="Slide Number Placeholder 3"/>
          <p:cNvSpPr>
            <a:spLocks noGrp="1"/>
          </p:cNvSpPr>
          <p:nvPr>
            <p:ph type="sldNum" sz="quarter" idx="10"/>
          </p:nvPr>
        </p:nvSpPr>
        <p:spPr/>
        <p:txBody>
          <a:bodyPr/>
          <a:lstStyle/>
          <a:p>
            <a:fld id="{D709C4E8-A055-F64C-9BD7-141672E12DC6}" type="slidenum">
              <a:rPr lang="en-US" smtClean="0"/>
              <a:t>14</a:t>
            </a:fld>
            <a:endParaRPr lang="en-US"/>
          </a:p>
        </p:txBody>
      </p:sp>
    </p:spTree>
    <p:extLst>
      <p:ext uri="{BB962C8B-B14F-4D97-AF65-F5344CB8AC3E}">
        <p14:creationId xmlns:p14="http://schemas.microsoft.com/office/powerpoint/2010/main" val="914947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 how do you even begin to use this word-of-mouth marketing?</a:t>
            </a:r>
            <a:r>
              <a:rPr lang="en-US" sz="1200" kern="1200" baseline="0" dirty="0" smtClean="0">
                <a:solidFill>
                  <a:schemeClr val="tx1"/>
                </a:solidFill>
                <a:effectLst/>
                <a:latin typeface="+mn-lt"/>
                <a:ea typeface="+mn-ea"/>
                <a:cs typeface="+mn-cs"/>
              </a:rPr>
              <a:t> Or understand it?  This next (and last) part of my presentation today is a glimpse into another forth-coming report due to be released later this month. where we looked at people’s personal communication networks to better understand how knowledge is transferred within a community.</a:t>
            </a:r>
            <a:endParaRPr lang="en-US" sz="1200" kern="1200" dirty="0" smtClean="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 start, we need to understand some basics - There are a few different types of community network roles</a:t>
            </a:r>
            <a:r>
              <a:rPr lang="mr-IN"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D709C4E8-A055-F64C-9BD7-141672E12DC6}" type="slidenum">
              <a:rPr lang="en-US" smtClean="0"/>
              <a:t>15</a:t>
            </a:fld>
            <a:endParaRPr lang="en-US"/>
          </a:p>
        </p:txBody>
      </p:sp>
    </p:spTree>
    <p:extLst>
      <p:ext uri="{BB962C8B-B14F-4D97-AF65-F5344CB8AC3E}">
        <p14:creationId xmlns:p14="http://schemas.microsoft.com/office/powerpoint/2010/main" val="20956461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group is not helpful in spreading word of a program or increasing adoption, instead, more resources will need to be expended on these types of individuals to bring them into the program.  This said, finding a way to network them into a program or group may have the greatest impact on their life.  (think a lonely senior who’s family is out of state)</a:t>
            </a:r>
          </a:p>
          <a:p>
            <a:endParaRPr lang="en-US" dirty="0"/>
          </a:p>
        </p:txBody>
      </p:sp>
      <p:sp>
        <p:nvSpPr>
          <p:cNvPr id="4" name="Slide Number Placeholder 3"/>
          <p:cNvSpPr>
            <a:spLocks noGrp="1"/>
          </p:cNvSpPr>
          <p:nvPr>
            <p:ph type="sldNum" sz="quarter" idx="10"/>
          </p:nvPr>
        </p:nvSpPr>
        <p:spPr/>
        <p:txBody>
          <a:bodyPr/>
          <a:lstStyle/>
          <a:p>
            <a:fld id="{D709C4E8-A055-F64C-9BD7-141672E12DC6}" type="slidenum">
              <a:rPr lang="en-US" smtClean="0"/>
              <a:t>16</a:t>
            </a:fld>
            <a:endParaRPr lang="en-US"/>
          </a:p>
        </p:txBody>
      </p:sp>
    </p:spTree>
    <p:extLst>
      <p:ext uri="{BB962C8B-B14F-4D97-AF65-F5344CB8AC3E}">
        <p14:creationId xmlns:p14="http://schemas.microsoft.com/office/powerpoint/2010/main" val="6463721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These guys spread word about the program well, but may not hold the clout/influence on their connections to get them to act/adopt – they know a lot of people, but maybe not well - </a:t>
            </a:r>
            <a:r>
              <a:rPr lang="en-US" sz="1200" kern="1200" baseline="0" dirty="0" smtClean="0">
                <a:solidFill>
                  <a:schemeClr val="tx1"/>
                </a:solidFill>
                <a:effectLst/>
                <a:latin typeface="+mn-lt"/>
                <a:ea typeface="+mn-ea"/>
                <a:cs typeface="+mn-cs"/>
              </a:rPr>
              <a:t> as their connections don’t often know each other.</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D709C4E8-A055-F64C-9BD7-141672E12DC6}" type="slidenum">
              <a:rPr lang="en-US" smtClean="0"/>
              <a:t>17</a:t>
            </a:fld>
            <a:endParaRPr lang="en-US"/>
          </a:p>
        </p:txBody>
      </p:sp>
    </p:spTree>
    <p:extLst>
      <p:ext uri="{BB962C8B-B14F-4D97-AF65-F5344CB8AC3E}">
        <p14:creationId xmlns:p14="http://schemas.microsoft.com/office/powerpoint/2010/main" val="1604371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Getting one member of a clique to adopt makes it very likely others connected to them will too – these are the most influential members of a community.</a:t>
            </a:r>
            <a:r>
              <a:rPr lang="en-US" sz="1200" kern="1200" baseline="0" dirty="0" smtClean="0">
                <a:solidFill>
                  <a:schemeClr val="tx1"/>
                </a:solidFill>
                <a:effectLst/>
                <a:latin typeface="+mn-lt"/>
                <a:ea typeface="+mn-ea"/>
                <a:cs typeface="+mn-cs"/>
              </a:rPr>
              <a:t>  This is like a close knit group of friends.  When one does something and finds value in it </a:t>
            </a:r>
            <a:r>
              <a:rPr lang="mr-IN" sz="1200" kern="1200" baseline="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that friend will tell the other group members </a:t>
            </a:r>
            <a:r>
              <a:rPr lang="mr-IN" sz="1200" kern="1200" baseline="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and because these are trusted contacts, and each person in the network knows one another, adoption of new ideas and technology (in this case) is easy and fast. </a:t>
            </a:r>
            <a:endParaRPr lang="en-US" dirty="0"/>
          </a:p>
        </p:txBody>
      </p:sp>
      <p:sp>
        <p:nvSpPr>
          <p:cNvPr id="4" name="Slide Number Placeholder 3"/>
          <p:cNvSpPr>
            <a:spLocks noGrp="1"/>
          </p:cNvSpPr>
          <p:nvPr>
            <p:ph type="sldNum" sz="quarter" idx="10"/>
          </p:nvPr>
        </p:nvSpPr>
        <p:spPr/>
        <p:txBody>
          <a:bodyPr/>
          <a:lstStyle/>
          <a:p>
            <a:fld id="{D709C4E8-A055-F64C-9BD7-141672E12DC6}" type="slidenum">
              <a:rPr lang="en-US" smtClean="0"/>
              <a:t>18</a:t>
            </a:fld>
            <a:endParaRPr lang="en-US"/>
          </a:p>
        </p:txBody>
      </p:sp>
    </p:spTree>
    <p:extLst>
      <p:ext uri="{BB962C8B-B14F-4D97-AF65-F5344CB8AC3E}">
        <p14:creationId xmlns:p14="http://schemas.microsoft.com/office/powerpoint/2010/main" val="1503835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here is the whole picture</a:t>
            </a:r>
            <a:r>
              <a:rPr lang="mr-IN" dirty="0" smtClean="0"/>
              <a:t>…</a:t>
            </a:r>
            <a:r>
              <a:rPr lang="en-US" dirty="0" smtClean="0"/>
              <a:t>.</a:t>
            </a:r>
            <a:endParaRPr lang="en-US" dirty="0"/>
          </a:p>
        </p:txBody>
      </p:sp>
      <p:sp>
        <p:nvSpPr>
          <p:cNvPr id="4" name="Slide Number Placeholder 3"/>
          <p:cNvSpPr>
            <a:spLocks noGrp="1"/>
          </p:cNvSpPr>
          <p:nvPr>
            <p:ph type="sldNum" sz="quarter" idx="10"/>
          </p:nvPr>
        </p:nvSpPr>
        <p:spPr/>
        <p:txBody>
          <a:bodyPr/>
          <a:lstStyle/>
          <a:p>
            <a:fld id="{D709C4E8-A055-F64C-9BD7-141672E12DC6}" type="slidenum">
              <a:rPr lang="en-US" smtClean="0"/>
              <a:t>19</a:t>
            </a:fld>
            <a:endParaRPr lang="en-US"/>
          </a:p>
        </p:txBody>
      </p:sp>
    </p:spTree>
    <p:extLst>
      <p:ext uri="{BB962C8B-B14F-4D97-AF65-F5344CB8AC3E}">
        <p14:creationId xmlns:p14="http://schemas.microsoft.com/office/powerpoint/2010/main" val="1370060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recently, I had the privilege to work with Mobile Beacon</a:t>
            </a:r>
            <a:r>
              <a:rPr lang="mr-IN" baseline="0" dirty="0" smtClean="0"/>
              <a:t>……</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For those of you who may not be familiar, Mobile Beacon is a Educational Broadband Service Provider who provides reduced-cost, unlimited 4G mobile broadband service to the nonprofit community.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uniquely holistic and comprehensive research schedule was completed over a 6-month period.  But in the interest of time, today I am going to talk about just one leg of this project </a:t>
            </a:r>
            <a:r>
              <a:rPr lang="mr-IN" baseline="0" dirty="0" smtClean="0"/>
              <a:t>–</a:t>
            </a:r>
            <a:r>
              <a:rPr lang="en-US" baseline="0" dirty="0" smtClean="0"/>
              <a:t> the end-user survey.</a:t>
            </a:r>
            <a:endParaRPr lang="en-US" baseline="0" dirty="0" smtClean="0"/>
          </a:p>
        </p:txBody>
      </p:sp>
      <p:sp>
        <p:nvSpPr>
          <p:cNvPr id="4" name="Slide Number Placeholder 3"/>
          <p:cNvSpPr>
            <a:spLocks noGrp="1"/>
          </p:cNvSpPr>
          <p:nvPr>
            <p:ph type="sldNum" sz="quarter" idx="10"/>
          </p:nvPr>
        </p:nvSpPr>
        <p:spPr/>
        <p:txBody>
          <a:bodyPr/>
          <a:lstStyle/>
          <a:p>
            <a:fld id="{D709C4E8-A055-F64C-9BD7-141672E12DC6}" type="slidenum">
              <a:rPr lang="en-US" smtClean="0"/>
              <a:t>2</a:t>
            </a:fld>
            <a:endParaRPr lang="en-US"/>
          </a:p>
        </p:txBody>
      </p:sp>
    </p:spTree>
    <p:extLst>
      <p:ext uri="{BB962C8B-B14F-4D97-AF65-F5344CB8AC3E}">
        <p14:creationId xmlns:p14="http://schemas.microsoft.com/office/powerpoint/2010/main" val="7303699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smtClean="0">
                <a:solidFill>
                  <a:schemeClr val="tx1"/>
                </a:solidFill>
                <a:effectLst/>
                <a:latin typeface="+mn-lt"/>
                <a:ea typeface="+mn-ea"/>
                <a:cs typeface="+mn-cs"/>
              </a:rPr>
              <a:t>Rethink the intake process, learn more about a program’s participant’s personal network of support so you can identify which type of community role a new enrollee might be.  Incentivize those that spread the word well of are positioned to influence others (which allows a program to conserve scarce resources and instead expend them on those more isolated and hard to reach).</a:t>
            </a:r>
          </a:p>
          <a:p>
            <a:endParaRPr lang="en-US" dirty="0"/>
          </a:p>
        </p:txBody>
      </p:sp>
      <p:sp>
        <p:nvSpPr>
          <p:cNvPr id="4" name="Slide Number Placeholder 3"/>
          <p:cNvSpPr>
            <a:spLocks noGrp="1"/>
          </p:cNvSpPr>
          <p:nvPr>
            <p:ph type="sldNum" sz="quarter" idx="10"/>
          </p:nvPr>
        </p:nvSpPr>
        <p:spPr/>
        <p:txBody>
          <a:bodyPr/>
          <a:lstStyle/>
          <a:p>
            <a:fld id="{D709C4E8-A055-F64C-9BD7-141672E12DC6}" type="slidenum">
              <a:rPr lang="en-US" smtClean="0"/>
              <a:t>20</a:t>
            </a:fld>
            <a:endParaRPr lang="en-US"/>
          </a:p>
        </p:txBody>
      </p:sp>
    </p:spTree>
    <p:extLst>
      <p:ext uri="{BB962C8B-B14F-4D97-AF65-F5344CB8AC3E}">
        <p14:creationId xmlns:p14="http://schemas.microsoft.com/office/powerpoint/2010/main" val="11170144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How can a program incentivize participants to refer others to the program?</a:t>
            </a:r>
          </a:p>
          <a:p>
            <a:endParaRPr lang="en-US" dirty="0"/>
          </a:p>
        </p:txBody>
      </p:sp>
      <p:sp>
        <p:nvSpPr>
          <p:cNvPr id="4" name="Slide Number Placeholder 3"/>
          <p:cNvSpPr>
            <a:spLocks noGrp="1"/>
          </p:cNvSpPr>
          <p:nvPr>
            <p:ph type="sldNum" sz="quarter" idx="10"/>
          </p:nvPr>
        </p:nvSpPr>
        <p:spPr/>
        <p:txBody>
          <a:bodyPr/>
          <a:lstStyle/>
          <a:p>
            <a:fld id="{D709C4E8-A055-F64C-9BD7-141672E12DC6}" type="slidenum">
              <a:rPr lang="en-US" smtClean="0"/>
              <a:t>21</a:t>
            </a:fld>
            <a:endParaRPr lang="en-US"/>
          </a:p>
        </p:txBody>
      </p:sp>
    </p:spTree>
    <p:extLst>
      <p:ext uri="{BB962C8B-B14F-4D97-AF65-F5344CB8AC3E}">
        <p14:creationId xmlns:p14="http://schemas.microsoft.com/office/powerpoint/2010/main" val="1934265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that end-user survey report is entitled: </a:t>
            </a:r>
            <a:r>
              <a:rPr lang="en-US" dirty="0" smtClean="0">
                <a:solidFill>
                  <a:schemeClr val="accent2"/>
                </a:solidFill>
              </a:rPr>
              <a:t>Bridging the Gap: </a:t>
            </a:r>
            <a:r>
              <a:rPr lang="en-US" dirty="0" smtClean="0">
                <a:solidFill>
                  <a:schemeClr val="accent1">
                    <a:lumMod val="75000"/>
                  </a:schemeClr>
                </a:solidFill>
              </a:rPr>
              <a:t>What Affordable, Uncapped Internet Means for Digital Inclusion.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solidFill>
                <a:schemeClr val="accent1">
                  <a:lumMod val="7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chemeClr val="accent1">
                    <a:lumMod val="75000"/>
                  </a:schemeClr>
                </a:solidFill>
              </a:rPr>
              <a:t>For those of you who might be interested, the research brief is available now </a:t>
            </a:r>
            <a:r>
              <a:rPr lang="mr-IN" baseline="0" dirty="0" smtClean="0">
                <a:solidFill>
                  <a:schemeClr val="accent1">
                    <a:lumMod val="75000"/>
                  </a:schemeClr>
                </a:solidFill>
              </a:rPr>
              <a:t>–</a:t>
            </a:r>
            <a:r>
              <a:rPr lang="en-US" baseline="0" dirty="0" smtClean="0">
                <a:solidFill>
                  <a:schemeClr val="accent1">
                    <a:lumMod val="75000"/>
                  </a:schemeClr>
                </a:solidFill>
              </a:rPr>
              <a:t> see me for a copy, or is also available at the link on the NDIA website under this session description. And the full report is slated to be released next week via the NDIA </a:t>
            </a:r>
            <a:r>
              <a:rPr lang="en-US" baseline="0" dirty="0" err="1" smtClean="0">
                <a:solidFill>
                  <a:schemeClr val="accent1">
                    <a:lumMod val="75000"/>
                  </a:schemeClr>
                </a:solidFill>
              </a:rPr>
              <a:t>listserve</a:t>
            </a:r>
            <a:r>
              <a:rPr lang="en-US" baseline="0" dirty="0" smtClean="0">
                <a:solidFill>
                  <a:schemeClr val="accent1">
                    <a:lumMod val="75000"/>
                  </a:schemeClr>
                </a:solidFill>
              </a:rPr>
              <a:t> </a:t>
            </a:r>
            <a:r>
              <a:rPr lang="mr-IN" baseline="0" dirty="0" smtClean="0">
                <a:solidFill>
                  <a:schemeClr val="accent1">
                    <a:lumMod val="75000"/>
                  </a:schemeClr>
                </a:solidFill>
              </a:rPr>
              <a:t>–</a:t>
            </a:r>
            <a:r>
              <a:rPr lang="en-US" baseline="0" dirty="0" smtClean="0">
                <a:solidFill>
                  <a:schemeClr val="accent1">
                    <a:lumMod val="75000"/>
                  </a:schemeClr>
                </a:solidFill>
              </a:rPr>
              <a:t> if you’re not on that list and want the report sent to you </a:t>
            </a:r>
            <a:r>
              <a:rPr lang="mr-IN" baseline="0" dirty="0" smtClean="0">
                <a:solidFill>
                  <a:schemeClr val="accent1">
                    <a:lumMod val="75000"/>
                  </a:schemeClr>
                </a:solidFill>
              </a:rPr>
              <a:t>–</a:t>
            </a:r>
            <a:r>
              <a:rPr lang="en-US" baseline="0" dirty="0" smtClean="0">
                <a:solidFill>
                  <a:schemeClr val="accent1">
                    <a:lumMod val="75000"/>
                  </a:schemeClr>
                </a:solidFill>
              </a:rPr>
              <a:t> let me know after the session.</a:t>
            </a:r>
            <a:endParaRPr lang="en-US" baseline="0" dirty="0" smtClean="0">
              <a:solidFill>
                <a:schemeClr val="accent1">
                  <a:lumMod val="75000"/>
                </a:schemeClr>
              </a:solidFill>
            </a:endParaRPr>
          </a:p>
        </p:txBody>
      </p:sp>
      <p:sp>
        <p:nvSpPr>
          <p:cNvPr id="4" name="Slide Number Placeholder 3"/>
          <p:cNvSpPr>
            <a:spLocks noGrp="1"/>
          </p:cNvSpPr>
          <p:nvPr>
            <p:ph type="sldNum" sz="quarter" idx="10"/>
          </p:nvPr>
        </p:nvSpPr>
        <p:spPr/>
        <p:txBody>
          <a:bodyPr/>
          <a:lstStyle/>
          <a:p>
            <a:fld id="{D709C4E8-A055-F64C-9BD7-141672E12DC6}" type="slidenum">
              <a:rPr lang="en-US" smtClean="0"/>
              <a:t>3</a:t>
            </a:fld>
            <a:endParaRPr lang="en-US"/>
          </a:p>
        </p:txBody>
      </p:sp>
    </p:spTree>
    <p:extLst>
      <p:ext uri="{BB962C8B-B14F-4D97-AF65-F5344CB8AC3E}">
        <p14:creationId xmlns:p14="http://schemas.microsoft.com/office/powerpoint/2010/main" val="1621387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this effort, we called a random sample</a:t>
            </a:r>
            <a:r>
              <a:rPr lang="en-US" baseline="0" dirty="0" smtClean="0"/>
              <a:t> of 2,930 subscribers of the Bridging the Gap program.  And from that completed 415 surveys in full.  </a:t>
            </a:r>
          </a:p>
          <a:p>
            <a:endParaRPr lang="en-US" baseline="0" dirty="0" smtClean="0"/>
          </a:p>
          <a:p>
            <a:r>
              <a:rPr lang="en-US" baseline="0" dirty="0" smtClean="0"/>
              <a:t>This was more than enough to provide statistical significance for the population served within a 5% margin of error </a:t>
            </a:r>
            <a:r>
              <a:rPr lang="mr-IN" baseline="0" dirty="0" smtClean="0"/>
              <a:t>–</a:t>
            </a:r>
            <a:r>
              <a:rPr lang="en-US" baseline="0" dirty="0" smtClean="0"/>
              <a:t> which is a standard margin similar to those you find in pew and census data.</a:t>
            </a:r>
            <a:endParaRPr lang="en-US" dirty="0"/>
          </a:p>
        </p:txBody>
      </p:sp>
      <p:sp>
        <p:nvSpPr>
          <p:cNvPr id="4" name="Slide Number Placeholder 3"/>
          <p:cNvSpPr>
            <a:spLocks noGrp="1"/>
          </p:cNvSpPr>
          <p:nvPr>
            <p:ph type="sldNum" sz="quarter" idx="10"/>
          </p:nvPr>
        </p:nvSpPr>
        <p:spPr/>
        <p:txBody>
          <a:bodyPr/>
          <a:lstStyle/>
          <a:p>
            <a:fld id="{D709C4E8-A055-F64C-9BD7-141672E12DC6}" type="slidenum">
              <a:rPr lang="en-US" smtClean="0"/>
              <a:t>4</a:t>
            </a:fld>
            <a:endParaRPr lang="en-US"/>
          </a:p>
        </p:txBody>
      </p:sp>
    </p:spTree>
    <p:extLst>
      <p:ext uri="{BB962C8B-B14F-4D97-AF65-F5344CB8AC3E}">
        <p14:creationId xmlns:p14="http://schemas.microsoft.com/office/powerpoint/2010/main" val="201465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 here is a little about the population we interviewed</a:t>
            </a:r>
            <a:r>
              <a:rPr lang="mr-IN" dirty="0" smtClean="0"/>
              <a:t>…</a:t>
            </a:r>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Subscribers make an average of just over $23,000 year</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Over half of</a:t>
            </a:r>
            <a:r>
              <a:rPr lang="en-US" baseline="0" dirty="0" smtClean="0"/>
              <a:t> subscribers live in a one or two person home</a:t>
            </a:r>
            <a:r>
              <a:rPr lang="mr-IN" baseline="0" dirty="0" smtClean="0"/>
              <a:t>…</a:t>
            </a:r>
            <a:r>
              <a:rPr lang="en-US" baseline="0" dirty="0" smtClean="0"/>
              <a:t>..and over 40% of those 2-person homes are single </a:t>
            </a:r>
            <a:r>
              <a:rPr lang="mr-IN" baseline="0" dirty="0" smtClean="0"/>
              <a:t>–</a:t>
            </a:r>
            <a:r>
              <a:rPr lang="en-US" baseline="0" dirty="0" smtClean="0"/>
              <a:t>parents!</a:t>
            </a:r>
            <a:endParaRPr lang="en-US" dirty="0" smtClean="0"/>
          </a:p>
          <a:p>
            <a:endParaRPr lang="en-US" dirty="0"/>
          </a:p>
        </p:txBody>
      </p:sp>
      <p:sp>
        <p:nvSpPr>
          <p:cNvPr id="4" name="Slide Number Placeholder 3"/>
          <p:cNvSpPr>
            <a:spLocks noGrp="1"/>
          </p:cNvSpPr>
          <p:nvPr>
            <p:ph type="sldNum" sz="quarter" idx="10"/>
          </p:nvPr>
        </p:nvSpPr>
        <p:spPr/>
        <p:txBody>
          <a:bodyPr/>
          <a:lstStyle/>
          <a:p>
            <a:fld id="{D709C4E8-A055-F64C-9BD7-141672E12DC6}" type="slidenum">
              <a:rPr lang="en-US" smtClean="0"/>
              <a:t>5</a:t>
            </a:fld>
            <a:endParaRPr lang="en-US"/>
          </a:p>
        </p:txBody>
      </p:sp>
    </p:spTree>
    <p:extLst>
      <p:ext uri="{BB962C8B-B14F-4D97-AF65-F5344CB8AC3E}">
        <p14:creationId xmlns:p14="http://schemas.microsoft.com/office/powerpoint/2010/main" val="1311988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Mobile Beacon as a service provider can look at the amount of data consumed, but what they can’t see</a:t>
            </a:r>
            <a:r>
              <a:rPr lang="mr-IN" dirty="0" smtClean="0"/>
              <a:t>…</a:t>
            </a:r>
            <a:r>
              <a:rPr lang="en-US" dirty="0" smtClean="0"/>
              <a:t>..at least currently</a:t>
            </a:r>
            <a:r>
              <a:rPr lang="mr-IN" dirty="0" smtClean="0"/>
              <a:t>…</a:t>
            </a:r>
            <a:r>
              <a:rPr lang="en-US" dirty="0" smtClean="0"/>
              <a:t>.is the frequency in</a:t>
            </a:r>
            <a:r>
              <a:rPr lang="en-US" baseline="0" dirty="0" smtClean="0"/>
              <a:t> which the service is being used or for what activity.  So we needed to ask these questions in order to pair it with consumption data to get a better view of the value that is being created</a:t>
            </a:r>
            <a:r>
              <a:rPr lang="mr-IN" baseline="0" dirty="0" smtClean="0"/>
              <a:t>…</a:t>
            </a:r>
            <a:r>
              <a:rPr lang="en-US" baseline="0" dirty="0" smtClean="0"/>
              <a:t>.</a:t>
            </a:r>
          </a:p>
          <a:p>
            <a:endParaRPr lang="en-US" baseline="0" dirty="0" smtClean="0"/>
          </a:p>
          <a:p>
            <a:r>
              <a:rPr lang="en-US" baseline="0" dirty="0" smtClean="0"/>
              <a:t>What we found is the average user consumes about 41GB of data each month</a:t>
            </a:r>
          </a:p>
          <a:p>
            <a:r>
              <a:rPr lang="en-US" baseline="0" dirty="0" smtClean="0"/>
              <a:t>Most customers use the service as a fixed broadband service in the home</a:t>
            </a:r>
          </a:p>
          <a:p>
            <a:r>
              <a:rPr lang="en-US" baseline="0" dirty="0" smtClean="0"/>
              <a:t>Children are often primary users of the service</a:t>
            </a:r>
          </a:p>
          <a:p>
            <a:r>
              <a:rPr lang="en-US" baseline="0" dirty="0" smtClean="0"/>
              <a:t>And people report to use the service fairly extensively.</a:t>
            </a:r>
            <a:endParaRPr lang="en-US" baseline="0" dirty="0" smtClean="0"/>
          </a:p>
        </p:txBody>
      </p:sp>
      <p:sp>
        <p:nvSpPr>
          <p:cNvPr id="4" name="Slide Number Placeholder 3"/>
          <p:cNvSpPr>
            <a:spLocks noGrp="1"/>
          </p:cNvSpPr>
          <p:nvPr>
            <p:ph type="sldNum" sz="quarter" idx="10"/>
          </p:nvPr>
        </p:nvSpPr>
        <p:spPr/>
        <p:txBody>
          <a:bodyPr/>
          <a:lstStyle/>
          <a:p>
            <a:fld id="{D709C4E8-A055-F64C-9BD7-141672E12DC6}" type="slidenum">
              <a:rPr lang="en-US" smtClean="0"/>
              <a:t>6</a:t>
            </a:fld>
            <a:endParaRPr lang="en-US"/>
          </a:p>
        </p:txBody>
      </p:sp>
    </p:spTree>
    <p:extLst>
      <p:ext uri="{BB962C8B-B14F-4D97-AF65-F5344CB8AC3E}">
        <p14:creationId xmlns:p14="http://schemas.microsoft.com/office/powerpoint/2010/main" val="170537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50000"/>
              </a:lnSpc>
              <a:spcBef>
                <a:spcPts val="0"/>
              </a:spcBef>
              <a:spcAft>
                <a:spcPts val="0"/>
              </a:spcAft>
              <a:buClrTx/>
              <a:buSzTx/>
              <a:buFontTx/>
              <a:buNone/>
              <a:tabLst/>
              <a:defRPr/>
            </a:pPr>
            <a:r>
              <a:rPr lang="en-US" baseline="0" dirty="0" smtClean="0"/>
              <a:t>So we looked at </a:t>
            </a:r>
            <a:r>
              <a:rPr lang="en-US" dirty="0" smtClean="0"/>
              <a:t>several online activity centers</a:t>
            </a:r>
            <a:r>
              <a:rPr lang="en-US" baseline="0" dirty="0" smtClean="0"/>
              <a:t> </a:t>
            </a:r>
            <a:r>
              <a:rPr lang="mr-IN" baseline="0" dirty="0" smtClean="0"/>
              <a:t>–</a:t>
            </a:r>
            <a:r>
              <a:rPr lang="en-US" baseline="0" dirty="0" smtClean="0"/>
              <a:t> from workforce and health-related related uses, to entertainment, financial management, and even e-commerce</a:t>
            </a:r>
            <a:r>
              <a:rPr lang="mr-IN" baseline="0" dirty="0" smtClean="0"/>
              <a:t>…</a:t>
            </a:r>
            <a:r>
              <a:rPr lang="en-US" baseline="0" dirty="0" smtClean="0"/>
              <a:t>.and if you are interested in those findings </a:t>
            </a:r>
            <a:r>
              <a:rPr lang="mr-IN" baseline="0" dirty="0" smtClean="0"/>
              <a:t>–</a:t>
            </a:r>
            <a:r>
              <a:rPr lang="en-US" baseline="0" dirty="0" smtClean="0"/>
              <a:t> I encourage you to check out the full report.</a:t>
            </a:r>
          </a:p>
          <a:p>
            <a:pPr marL="457200" marR="0" lvl="1" indent="0" algn="l" defTabSz="914400" rtl="0" eaLnBrk="1" fontAlgn="auto" latinLnBrk="0" hangingPunct="1">
              <a:lnSpc>
                <a:spcPct val="150000"/>
              </a:lnSpc>
              <a:spcBef>
                <a:spcPts val="0"/>
              </a:spcBef>
              <a:spcAft>
                <a:spcPts val="0"/>
              </a:spcAft>
              <a:buClrTx/>
              <a:buSzTx/>
              <a:buFontTx/>
              <a:buNone/>
              <a:tabLst/>
              <a:defRPr/>
            </a:pPr>
            <a:endParaRPr lang="en-US" baseline="0" dirty="0" smtClean="0"/>
          </a:p>
          <a:p>
            <a:pPr marL="457200" marR="0" lvl="1" indent="0" algn="l" defTabSz="914400" rtl="0" eaLnBrk="1" fontAlgn="auto" latinLnBrk="0" hangingPunct="1">
              <a:lnSpc>
                <a:spcPct val="150000"/>
              </a:lnSpc>
              <a:spcBef>
                <a:spcPts val="0"/>
              </a:spcBef>
              <a:spcAft>
                <a:spcPts val="0"/>
              </a:spcAft>
              <a:buClrTx/>
              <a:buSzTx/>
              <a:buFontTx/>
              <a:buNone/>
              <a:tabLst/>
              <a:defRPr/>
            </a:pPr>
            <a:r>
              <a:rPr lang="en-US" baseline="0" dirty="0" smtClean="0"/>
              <a:t>In doing so, </a:t>
            </a:r>
            <a:r>
              <a:rPr lang="mr-IN" baseline="0" dirty="0" smtClean="0"/>
              <a:t>–</a:t>
            </a:r>
            <a:r>
              <a:rPr lang="en-US" baseline="0" dirty="0" smtClean="0"/>
              <a:t> Mobile Beacon is very education-focused </a:t>
            </a:r>
            <a:r>
              <a:rPr lang="mr-IN" baseline="0" dirty="0" smtClean="0"/>
              <a:t>–</a:t>
            </a:r>
            <a:r>
              <a:rPr lang="en-US" baseline="0" dirty="0" smtClean="0"/>
              <a:t> and we found that the educational uses were very high </a:t>
            </a:r>
            <a:r>
              <a:rPr lang="mr-IN" baseline="0" dirty="0" smtClean="0"/>
              <a:t>–</a:t>
            </a:r>
            <a:r>
              <a:rPr lang="en-US" baseline="0" dirty="0" smtClean="0"/>
              <a:t> so this was a win</a:t>
            </a:r>
            <a:r>
              <a:rPr lang="mr-IN" baseline="0" dirty="0" smtClean="0"/>
              <a:t>…</a:t>
            </a:r>
            <a:r>
              <a:rPr lang="en-US" baseline="0" dirty="0" smtClean="0"/>
              <a:t>.</a:t>
            </a:r>
            <a:endParaRPr lang="en-US" dirty="0" smtClean="0"/>
          </a:p>
          <a:p>
            <a:pPr lvl="1">
              <a:lnSpc>
                <a:spcPct val="150000"/>
              </a:lnSpc>
            </a:pPr>
            <a:endParaRPr lang="en-US" dirty="0" smtClean="0"/>
          </a:p>
          <a:p>
            <a:pPr marL="457200" marR="0" lvl="1" indent="0" algn="l" defTabSz="914400" rtl="0" eaLnBrk="1" fontAlgn="auto" latinLnBrk="0" hangingPunct="1">
              <a:lnSpc>
                <a:spcPct val="150000"/>
              </a:lnSpc>
              <a:spcBef>
                <a:spcPts val="0"/>
              </a:spcBef>
              <a:spcAft>
                <a:spcPts val="0"/>
              </a:spcAft>
              <a:buClrTx/>
              <a:buSzTx/>
              <a:buFontTx/>
              <a:buNone/>
              <a:tabLst/>
              <a:defRPr/>
            </a:pPr>
            <a:r>
              <a:rPr lang="en-US" dirty="0" smtClean="0"/>
              <a:t>In fact, of all these areas of online activity the two that stood out from a frequency and data use perspective </a:t>
            </a:r>
            <a:r>
              <a:rPr lang="mr-IN" dirty="0" smtClean="0"/>
              <a:t>–</a:t>
            </a:r>
            <a:r>
              <a:rPr lang="en-US" dirty="0" smtClean="0"/>
              <a:t> are education, and work-related activity </a:t>
            </a:r>
            <a:r>
              <a:rPr lang="mr-IN" dirty="0" smtClean="0"/>
              <a:t>–</a:t>
            </a:r>
            <a:r>
              <a:rPr lang="en-US" dirty="0" smtClean="0"/>
              <a:t> meaning job-search, online</a:t>
            </a:r>
            <a:r>
              <a:rPr lang="en-US" baseline="0" dirty="0" smtClean="0"/>
              <a:t> job skills training, and even after hours work activity</a:t>
            </a:r>
            <a:r>
              <a:rPr lang="mr-IN" baseline="0" dirty="0" smtClean="0"/>
              <a:t>……</a:t>
            </a:r>
            <a:endParaRPr lang="en-US" dirty="0" smtClean="0"/>
          </a:p>
          <a:p>
            <a:pPr lvl="1">
              <a:lnSpc>
                <a:spcPct val="150000"/>
              </a:lnSpc>
            </a:pPr>
            <a:endParaRPr lang="en-US" dirty="0" smtClean="0"/>
          </a:p>
          <a:p>
            <a:pPr lvl="1">
              <a:lnSpc>
                <a:spcPct val="150000"/>
              </a:lnSpc>
            </a:pPr>
            <a:endParaRPr lang="en-US" dirty="0" smtClean="0"/>
          </a:p>
          <a:p>
            <a:endParaRPr lang="en-US" dirty="0"/>
          </a:p>
        </p:txBody>
      </p:sp>
      <p:sp>
        <p:nvSpPr>
          <p:cNvPr id="4" name="Slide Number Placeholder 3"/>
          <p:cNvSpPr>
            <a:spLocks noGrp="1"/>
          </p:cNvSpPr>
          <p:nvPr>
            <p:ph type="sldNum" sz="quarter" idx="10"/>
          </p:nvPr>
        </p:nvSpPr>
        <p:spPr/>
        <p:txBody>
          <a:bodyPr/>
          <a:lstStyle/>
          <a:p>
            <a:fld id="{D709C4E8-A055-F64C-9BD7-141672E12DC6}" type="slidenum">
              <a:rPr lang="en-US" smtClean="0"/>
              <a:t>7</a:t>
            </a:fld>
            <a:endParaRPr lang="en-US"/>
          </a:p>
        </p:txBody>
      </p:sp>
    </p:spTree>
    <p:extLst>
      <p:ext uri="{BB962C8B-B14F-4D97-AF65-F5344CB8AC3E}">
        <p14:creationId xmlns:p14="http://schemas.microsoft.com/office/powerpoint/2010/main" val="1547157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here are 2 findings that we found to be quite impressive.</a:t>
            </a:r>
          </a:p>
          <a:p>
            <a:endParaRPr lang="en-US" dirty="0" smtClean="0"/>
          </a:p>
          <a:p>
            <a:r>
              <a:rPr lang="en-US" dirty="0" smtClean="0"/>
              <a:t>Those using their service for education-related activities online use a whopping</a:t>
            </a:r>
            <a:r>
              <a:rPr lang="en-US" baseline="0" dirty="0" smtClean="0"/>
              <a:t> 25GB MORE than the average user</a:t>
            </a:r>
            <a:r>
              <a:rPr lang="mr-IN" baseline="0" dirty="0" smtClean="0"/>
              <a:t>…</a:t>
            </a:r>
            <a:r>
              <a:rPr lang="en-US" baseline="0" dirty="0" smtClean="0"/>
              <a:t>.Now remember from the previous slide </a:t>
            </a:r>
            <a:r>
              <a:rPr lang="mr-IN" baseline="0" dirty="0" smtClean="0"/>
              <a:t>–</a:t>
            </a:r>
            <a:r>
              <a:rPr lang="en-US" baseline="0" dirty="0" smtClean="0"/>
              <a:t> the average user consumes about 41GB each month. This means that those trying to further their education, are using in access of 66GB every month on average.</a:t>
            </a:r>
          </a:p>
          <a:p>
            <a:endParaRPr lang="en-US" baseline="0" dirty="0" smtClean="0"/>
          </a:p>
          <a:p>
            <a:r>
              <a:rPr lang="en-US" baseline="0" dirty="0" smtClean="0"/>
              <a:t>Those trying to get ahead in the workforce?  They used 14GB more than the average user!</a:t>
            </a:r>
          </a:p>
          <a:p>
            <a:endParaRPr lang="en-US" baseline="0" dirty="0" smtClean="0"/>
          </a:p>
          <a:p>
            <a:r>
              <a:rPr lang="en-US" baseline="0" dirty="0" smtClean="0"/>
              <a:t>These are staggering numbers!</a:t>
            </a:r>
          </a:p>
          <a:p>
            <a:endParaRPr lang="en-US" baseline="0" dirty="0" smtClean="0"/>
          </a:p>
          <a:p>
            <a:r>
              <a:rPr lang="en-US" baseline="0" dirty="0" smtClean="0"/>
              <a:t>And they also go to show </a:t>
            </a:r>
            <a:r>
              <a:rPr lang="mr-IN" baseline="0" dirty="0" smtClean="0"/>
              <a:t>–</a:t>
            </a:r>
            <a:r>
              <a:rPr lang="en-US" baseline="0" dirty="0" smtClean="0"/>
              <a:t> when people raise the question of “mobile” in a digital inclusion strategy </a:t>
            </a:r>
            <a:r>
              <a:rPr lang="mr-IN" baseline="0" dirty="0" smtClean="0"/>
              <a:t>–</a:t>
            </a:r>
            <a:r>
              <a:rPr lang="en-US" baseline="0" dirty="0" smtClean="0"/>
              <a:t> unless that mobile service is being provided by Mobile Beacon or Mobile Citizen, a user would need in most cases a extremely expensive plan in order to be able to support the data needed to pursue these life goals!</a:t>
            </a:r>
          </a:p>
          <a:p>
            <a:endParaRPr lang="en-US" baseline="0" dirty="0" smtClean="0"/>
          </a:p>
          <a:p>
            <a:r>
              <a:rPr lang="en-US" baseline="0" dirty="0" smtClean="0"/>
              <a:t>With most retail mobile plans starting at 3-5GB/month</a:t>
            </a:r>
            <a:r>
              <a:rPr lang="mr-IN" baseline="0" dirty="0" smtClean="0"/>
              <a:t>…</a:t>
            </a:r>
            <a:r>
              <a:rPr lang="en-US" baseline="0" dirty="0" smtClean="0"/>
              <a:t>.for $30+ per month</a:t>
            </a:r>
            <a:r>
              <a:rPr lang="mr-IN" baseline="0" dirty="0" smtClean="0"/>
              <a:t>…</a:t>
            </a:r>
            <a:r>
              <a:rPr lang="en-US" baseline="0" dirty="0" smtClean="0"/>
              <a:t>.on top of regular service fees, for someone needing 60+ GB/month </a:t>
            </a:r>
            <a:r>
              <a:rPr lang="mr-IN" baseline="0" dirty="0" smtClean="0"/>
              <a:t>–</a:t>
            </a:r>
            <a:r>
              <a:rPr lang="en-US" baseline="0" dirty="0" smtClean="0"/>
              <a:t> they would immediately need an unlimited plan </a:t>
            </a:r>
            <a:r>
              <a:rPr lang="mr-IN" baseline="0" dirty="0" smtClean="0"/>
              <a:t>–</a:t>
            </a:r>
            <a:r>
              <a:rPr lang="en-US" baseline="0" dirty="0" smtClean="0"/>
              <a:t> which often cost in access of $100 per month!  This is not a strategy for closing the digital divide.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709C4E8-A055-F64C-9BD7-141672E12DC6}" type="slidenum">
              <a:rPr lang="en-US" smtClean="0"/>
              <a:t>8</a:t>
            </a:fld>
            <a:endParaRPr lang="en-US"/>
          </a:p>
        </p:txBody>
      </p:sp>
    </p:spTree>
    <p:extLst>
      <p:ext uri="{BB962C8B-B14F-4D97-AF65-F5344CB8AC3E}">
        <p14:creationId xmlns:p14="http://schemas.microsoft.com/office/powerpoint/2010/main" val="1652129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smtClean="0"/>
              <a:t>In fact, we asked our respondents what type of internet they had before they signed up with Mobile Beacon, and of those reporting to have relied on a mobile data plan</a:t>
            </a:r>
            <a:r>
              <a:rPr lang="mr-IN" dirty="0" smtClean="0"/>
              <a:t>…</a:t>
            </a:r>
            <a:r>
              <a:rPr lang="en-US" dirty="0" smtClean="0"/>
              <a:t>.if they didn’t have an unlimited plan,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smtClean="0"/>
              <a:t>94% of all respondents without an unlimited data plan report having a plan that included less than 10 GB per month. </a:t>
            </a:r>
          </a:p>
          <a:p>
            <a:pPr lvl="1"/>
            <a:endParaRPr lang="en-US" dirty="0" smtClean="0"/>
          </a:p>
          <a:p>
            <a:pPr lvl="1">
              <a:lnSpc>
                <a:spcPct val="150000"/>
              </a:lnSpc>
            </a:pPr>
            <a:r>
              <a:rPr lang="en-US" sz="2200" dirty="0" smtClean="0"/>
              <a:t>22% of respondents reported that there were online activities they were unable to engage in prior to signing up for Mobile Beacon’s unlimited internet service due to a lack of data.</a:t>
            </a:r>
          </a:p>
          <a:p>
            <a:pPr lvl="1">
              <a:lnSpc>
                <a:spcPct val="100000"/>
              </a:lnSpc>
            </a:pPr>
            <a:endParaRPr lang="en-US" sz="1800" dirty="0" smtClean="0"/>
          </a:p>
          <a:p>
            <a:pPr lvl="1">
              <a:lnSpc>
                <a:spcPct val="100000"/>
              </a:lnSpc>
            </a:pPr>
            <a:r>
              <a:rPr lang="en-US" sz="1800" dirty="0" smtClean="0"/>
              <a:t>60% of respondents reported difficulty using their previously capped service for online classes or homework.  </a:t>
            </a:r>
          </a:p>
          <a:p>
            <a:pPr lvl="1"/>
            <a:endParaRPr lang="en-US" dirty="0" smtClean="0"/>
          </a:p>
          <a:p>
            <a:pPr lvl="1"/>
            <a:endParaRPr lang="en-US" dirty="0" smtClean="0"/>
          </a:p>
          <a:p>
            <a:pPr lvl="1"/>
            <a:r>
              <a:rPr lang="en-US" dirty="0" smtClean="0"/>
              <a:t>Think</a:t>
            </a:r>
            <a:r>
              <a:rPr lang="en-US" baseline="0" dirty="0" smtClean="0"/>
              <a:t> about it for a moment - </a:t>
            </a:r>
            <a:r>
              <a:rPr lang="en-US" dirty="0" smtClean="0"/>
              <a:t>a single 90 min. HD video streamed over Netflix can use 5 GB of data alone (</a:t>
            </a:r>
            <a:r>
              <a:rPr lang="en-US" dirty="0" err="1" smtClean="0"/>
              <a:t>Willcox</a:t>
            </a:r>
            <a:r>
              <a:rPr lang="en-US" dirty="0" smtClean="0"/>
              <a:t>, 2016)</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709C4E8-A055-F64C-9BD7-141672E12DC6}" type="slidenum">
              <a:rPr lang="en-US" smtClean="0"/>
              <a:t>9</a:t>
            </a:fld>
            <a:endParaRPr lang="en-US"/>
          </a:p>
        </p:txBody>
      </p:sp>
    </p:spTree>
    <p:extLst>
      <p:ext uri="{BB962C8B-B14F-4D97-AF65-F5344CB8AC3E}">
        <p14:creationId xmlns:p14="http://schemas.microsoft.com/office/powerpoint/2010/main" val="823519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9F73E06-C585-1E4C-81F1-9DABEE667AF0}" type="datetimeFigureOut">
              <a:rPr lang="en-US" smtClean="0"/>
              <a:t>5/16/17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B107A1-8450-944E-A55E-FB55806678A5}" type="slidenum">
              <a:rPr lang="en-US" smtClean="0"/>
              <a:t>‹#›</a:t>
            </a:fld>
            <a:endParaRPr lang="en-US"/>
          </a:p>
        </p:txBody>
      </p:sp>
    </p:spTree>
    <p:extLst>
      <p:ext uri="{BB962C8B-B14F-4D97-AF65-F5344CB8AC3E}">
        <p14:creationId xmlns:p14="http://schemas.microsoft.com/office/powerpoint/2010/main" val="1322488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F73E06-C585-1E4C-81F1-9DABEE667AF0}" type="datetimeFigureOut">
              <a:rPr lang="en-US" smtClean="0"/>
              <a:t>5/16/17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B107A1-8450-944E-A55E-FB55806678A5}" type="slidenum">
              <a:rPr lang="en-US" smtClean="0"/>
              <a:t>‹#›</a:t>
            </a:fld>
            <a:endParaRPr lang="en-US"/>
          </a:p>
        </p:txBody>
      </p:sp>
    </p:spTree>
    <p:extLst>
      <p:ext uri="{BB962C8B-B14F-4D97-AF65-F5344CB8AC3E}">
        <p14:creationId xmlns:p14="http://schemas.microsoft.com/office/powerpoint/2010/main" val="1731228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F73E06-C585-1E4C-81F1-9DABEE667AF0}" type="datetimeFigureOut">
              <a:rPr lang="en-US" smtClean="0"/>
              <a:t>5/16/17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B107A1-8450-944E-A55E-FB55806678A5}" type="slidenum">
              <a:rPr lang="en-US" smtClean="0"/>
              <a:t>‹#›</a:t>
            </a:fld>
            <a:endParaRPr lang="en-US"/>
          </a:p>
        </p:txBody>
      </p:sp>
    </p:spTree>
    <p:extLst>
      <p:ext uri="{BB962C8B-B14F-4D97-AF65-F5344CB8AC3E}">
        <p14:creationId xmlns:p14="http://schemas.microsoft.com/office/powerpoint/2010/main" val="507516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F73E06-C585-1E4C-81F1-9DABEE667AF0}" type="datetimeFigureOut">
              <a:rPr lang="en-US" smtClean="0"/>
              <a:t>5/16/17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B107A1-8450-944E-A55E-FB55806678A5}" type="slidenum">
              <a:rPr lang="en-US" smtClean="0"/>
              <a:t>‹#›</a:t>
            </a:fld>
            <a:endParaRPr lang="en-US"/>
          </a:p>
        </p:txBody>
      </p:sp>
    </p:spTree>
    <p:extLst>
      <p:ext uri="{BB962C8B-B14F-4D97-AF65-F5344CB8AC3E}">
        <p14:creationId xmlns:p14="http://schemas.microsoft.com/office/powerpoint/2010/main" val="600926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F73E06-C585-1E4C-81F1-9DABEE667AF0}" type="datetimeFigureOut">
              <a:rPr lang="en-US" smtClean="0"/>
              <a:t>5/16/17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B107A1-8450-944E-A55E-FB55806678A5}" type="slidenum">
              <a:rPr lang="en-US" smtClean="0"/>
              <a:t>‹#›</a:t>
            </a:fld>
            <a:endParaRPr lang="en-US"/>
          </a:p>
        </p:txBody>
      </p:sp>
    </p:spTree>
    <p:extLst>
      <p:ext uri="{BB962C8B-B14F-4D97-AF65-F5344CB8AC3E}">
        <p14:creationId xmlns:p14="http://schemas.microsoft.com/office/powerpoint/2010/main" val="159572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9F73E06-C585-1E4C-81F1-9DABEE667AF0}" type="datetimeFigureOut">
              <a:rPr lang="en-US" smtClean="0"/>
              <a:t>5/16/17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B107A1-8450-944E-A55E-FB55806678A5}" type="slidenum">
              <a:rPr lang="en-US" smtClean="0"/>
              <a:t>‹#›</a:t>
            </a:fld>
            <a:endParaRPr lang="en-US"/>
          </a:p>
        </p:txBody>
      </p:sp>
    </p:spTree>
    <p:extLst>
      <p:ext uri="{BB962C8B-B14F-4D97-AF65-F5344CB8AC3E}">
        <p14:creationId xmlns:p14="http://schemas.microsoft.com/office/powerpoint/2010/main" val="1878911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9F73E06-C585-1E4C-81F1-9DABEE667AF0}" type="datetimeFigureOut">
              <a:rPr lang="en-US" smtClean="0"/>
              <a:t>5/16/17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B107A1-8450-944E-A55E-FB55806678A5}" type="slidenum">
              <a:rPr lang="en-US" smtClean="0"/>
              <a:t>‹#›</a:t>
            </a:fld>
            <a:endParaRPr lang="en-US"/>
          </a:p>
        </p:txBody>
      </p:sp>
    </p:spTree>
    <p:extLst>
      <p:ext uri="{BB962C8B-B14F-4D97-AF65-F5344CB8AC3E}">
        <p14:creationId xmlns:p14="http://schemas.microsoft.com/office/powerpoint/2010/main" val="125274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9F73E06-C585-1E4C-81F1-9DABEE667AF0}" type="datetimeFigureOut">
              <a:rPr lang="en-US" smtClean="0"/>
              <a:t>5/16/17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B107A1-8450-944E-A55E-FB55806678A5}" type="slidenum">
              <a:rPr lang="en-US" smtClean="0"/>
              <a:t>‹#›</a:t>
            </a:fld>
            <a:endParaRPr lang="en-US"/>
          </a:p>
        </p:txBody>
      </p:sp>
    </p:spTree>
    <p:extLst>
      <p:ext uri="{BB962C8B-B14F-4D97-AF65-F5344CB8AC3E}">
        <p14:creationId xmlns:p14="http://schemas.microsoft.com/office/powerpoint/2010/main" val="948917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F73E06-C585-1E4C-81F1-9DABEE667AF0}" type="datetimeFigureOut">
              <a:rPr lang="en-US" smtClean="0"/>
              <a:t>5/16/17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B107A1-8450-944E-A55E-FB55806678A5}" type="slidenum">
              <a:rPr lang="en-US" smtClean="0"/>
              <a:t>‹#›</a:t>
            </a:fld>
            <a:endParaRPr lang="en-US"/>
          </a:p>
        </p:txBody>
      </p:sp>
    </p:spTree>
    <p:extLst>
      <p:ext uri="{BB962C8B-B14F-4D97-AF65-F5344CB8AC3E}">
        <p14:creationId xmlns:p14="http://schemas.microsoft.com/office/powerpoint/2010/main" val="1236053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F73E06-C585-1E4C-81F1-9DABEE667AF0}" type="datetimeFigureOut">
              <a:rPr lang="en-US" smtClean="0"/>
              <a:t>5/16/17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B107A1-8450-944E-A55E-FB55806678A5}" type="slidenum">
              <a:rPr lang="en-US" smtClean="0"/>
              <a:t>‹#›</a:t>
            </a:fld>
            <a:endParaRPr lang="en-US"/>
          </a:p>
        </p:txBody>
      </p:sp>
    </p:spTree>
    <p:extLst>
      <p:ext uri="{BB962C8B-B14F-4D97-AF65-F5344CB8AC3E}">
        <p14:creationId xmlns:p14="http://schemas.microsoft.com/office/powerpoint/2010/main" val="1734176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F73E06-C585-1E4C-81F1-9DABEE667AF0}" type="datetimeFigureOut">
              <a:rPr lang="en-US" smtClean="0"/>
              <a:t>5/16/17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B107A1-8450-944E-A55E-FB55806678A5}" type="slidenum">
              <a:rPr lang="en-US" smtClean="0"/>
              <a:t>‹#›</a:t>
            </a:fld>
            <a:endParaRPr lang="en-US"/>
          </a:p>
        </p:txBody>
      </p:sp>
    </p:spTree>
    <p:extLst>
      <p:ext uri="{BB962C8B-B14F-4D97-AF65-F5344CB8AC3E}">
        <p14:creationId xmlns:p14="http://schemas.microsoft.com/office/powerpoint/2010/main" val="65251280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F73E06-C585-1E4C-81F1-9DABEE667AF0}" type="datetimeFigureOut">
              <a:rPr lang="en-US" smtClean="0"/>
              <a:t>5/16/17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107A1-8450-944E-A55E-FB55806678A5}" type="slidenum">
              <a:rPr lang="en-US" smtClean="0"/>
              <a:t>‹#›</a:t>
            </a:fld>
            <a:endParaRPr lang="en-US"/>
          </a:p>
        </p:txBody>
      </p:sp>
    </p:spTree>
    <p:extLst>
      <p:ext uri="{BB962C8B-B14F-4D97-AF65-F5344CB8AC3E}">
        <p14:creationId xmlns:p14="http://schemas.microsoft.com/office/powerpoint/2010/main" val="7044921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4.png"/><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5.emf"/><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jp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jp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8.png"/><Relationship Id="rId1" Type="http://schemas.openxmlformats.org/officeDocument/2006/relationships/slideLayout" Target="../slideLayouts/slideLayout8.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9.png"/><Relationship Id="rId1" Type="http://schemas.openxmlformats.org/officeDocument/2006/relationships/slideLayout" Target="../slideLayouts/slideLayout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10.png"/><Relationship Id="rId1" Type="http://schemas.openxmlformats.org/officeDocument/2006/relationships/slideLayout" Target="../slideLayouts/slideLayout8.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11.png"/><Relationship Id="rId1" Type="http://schemas.openxmlformats.org/officeDocument/2006/relationships/slideLayout" Target="../slideLayouts/slideLayout8.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hyperlink" Target="mailto:cyc.samantha@gmail.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jp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jp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1"/>
          <p:cNvSpPr>
            <a:spLocks noGrp="1"/>
          </p:cNvSpPr>
          <p:nvPr>
            <p:ph type="ctrTitle"/>
          </p:nvPr>
        </p:nvSpPr>
        <p:spPr>
          <a:xfrm>
            <a:off x="614013" y="1396335"/>
            <a:ext cx="10963973" cy="1779416"/>
          </a:xfrm>
        </p:spPr>
        <p:txBody>
          <a:bodyPr anchor="ctr">
            <a:normAutofit/>
          </a:bodyPr>
          <a:lstStyle/>
          <a:p>
            <a:pPr algn="l"/>
            <a:r>
              <a:rPr lang="en-US" sz="4800" b="1" dirty="0" smtClean="0">
                <a:solidFill>
                  <a:srgbClr val="1A2674"/>
                </a:solidFill>
                <a:latin typeface="Gill Sans MT" panose="020B0502020104020203" pitchFamily="34" charset="0"/>
              </a:rPr>
              <a:t>What Are </a:t>
            </a:r>
            <a:r>
              <a:rPr lang="en-US" sz="4800" b="1" dirty="0">
                <a:solidFill>
                  <a:srgbClr val="1A2674"/>
                </a:solidFill>
                <a:latin typeface="Gill Sans MT" panose="020B0502020104020203" pitchFamily="34" charset="0"/>
              </a:rPr>
              <a:t>W</a:t>
            </a:r>
            <a:r>
              <a:rPr lang="en-US" sz="4800" b="1" dirty="0" smtClean="0">
                <a:solidFill>
                  <a:srgbClr val="1A2674"/>
                </a:solidFill>
                <a:latin typeface="Gill Sans MT" panose="020B0502020104020203" pitchFamily="34" charset="0"/>
              </a:rPr>
              <a:t>e </a:t>
            </a:r>
            <a:r>
              <a:rPr lang="en-US" sz="4800" b="1" dirty="0">
                <a:solidFill>
                  <a:srgbClr val="1A2674"/>
                </a:solidFill>
                <a:latin typeface="Gill Sans MT" panose="020B0502020104020203" pitchFamily="34" charset="0"/>
              </a:rPr>
              <a:t>A</a:t>
            </a:r>
            <a:r>
              <a:rPr lang="en-US" sz="4800" b="1" dirty="0" smtClean="0">
                <a:solidFill>
                  <a:srgbClr val="1A2674"/>
                </a:solidFill>
                <a:latin typeface="Gill Sans MT" panose="020B0502020104020203" pitchFamily="34" charset="0"/>
              </a:rPr>
              <a:t>ccomplishing? </a:t>
            </a:r>
            <a:r>
              <a:rPr lang="en-US" sz="3600" dirty="0" smtClean="0">
                <a:solidFill>
                  <a:srgbClr val="F57B20"/>
                </a:solidFill>
                <a:latin typeface="Gill Sans MT" panose="020B0502020104020203" pitchFamily="34" charset="0"/>
              </a:rPr>
              <a:t>Approaches to Digital </a:t>
            </a:r>
            <a:r>
              <a:rPr lang="en-US" sz="3600" dirty="0">
                <a:solidFill>
                  <a:srgbClr val="F57B20"/>
                </a:solidFill>
                <a:latin typeface="Gill Sans MT" panose="020B0502020104020203" pitchFamily="34" charset="0"/>
              </a:rPr>
              <a:t>I</a:t>
            </a:r>
            <a:r>
              <a:rPr lang="en-US" sz="3600" dirty="0" smtClean="0">
                <a:solidFill>
                  <a:srgbClr val="F57B20"/>
                </a:solidFill>
                <a:latin typeface="Gill Sans MT" panose="020B0502020104020203" pitchFamily="34" charset="0"/>
              </a:rPr>
              <a:t>nclusion </a:t>
            </a:r>
            <a:r>
              <a:rPr lang="en-US" sz="3600" dirty="0">
                <a:solidFill>
                  <a:srgbClr val="F57B20"/>
                </a:solidFill>
                <a:latin typeface="Gill Sans MT" panose="020B0502020104020203" pitchFamily="34" charset="0"/>
              </a:rPr>
              <a:t>P</a:t>
            </a:r>
            <a:r>
              <a:rPr lang="en-US" sz="3600" dirty="0" smtClean="0">
                <a:solidFill>
                  <a:srgbClr val="F57B20"/>
                </a:solidFill>
                <a:latin typeface="Gill Sans MT" panose="020B0502020104020203" pitchFamily="34" charset="0"/>
              </a:rPr>
              <a:t>rogram </a:t>
            </a:r>
            <a:r>
              <a:rPr lang="en-US" sz="3600" dirty="0">
                <a:solidFill>
                  <a:srgbClr val="F57B20"/>
                </a:solidFill>
                <a:latin typeface="Gill Sans MT" panose="020B0502020104020203" pitchFamily="34" charset="0"/>
              </a:rPr>
              <a:t>E</a:t>
            </a:r>
            <a:r>
              <a:rPr lang="en-US" sz="3600" dirty="0" smtClean="0">
                <a:solidFill>
                  <a:srgbClr val="F57B20"/>
                </a:solidFill>
                <a:latin typeface="Gill Sans MT" panose="020B0502020104020203" pitchFamily="34" charset="0"/>
              </a:rPr>
              <a:t>valuation</a:t>
            </a:r>
            <a:endParaRPr lang="en-US" sz="3600" dirty="0">
              <a:solidFill>
                <a:srgbClr val="F57B20"/>
              </a:solidFill>
              <a:latin typeface="Gill Sans MT" panose="020B0502020104020203" pitchFamily="34" charset="0"/>
            </a:endParaRPr>
          </a:p>
        </p:txBody>
      </p:sp>
      <p:sp>
        <p:nvSpPr>
          <p:cNvPr id="3" name="Subtitle 2"/>
          <p:cNvSpPr>
            <a:spLocks noGrp="1"/>
          </p:cNvSpPr>
          <p:nvPr>
            <p:ph type="subTitle" idx="1"/>
          </p:nvPr>
        </p:nvSpPr>
        <p:spPr>
          <a:xfrm>
            <a:off x="1190366" y="4046892"/>
            <a:ext cx="9811265" cy="1655762"/>
          </a:xfrm>
        </p:spPr>
        <p:txBody>
          <a:bodyPr anchor="ctr">
            <a:normAutofit/>
          </a:bodyPr>
          <a:lstStyle/>
          <a:p>
            <a:pPr algn="l"/>
            <a:r>
              <a:rPr lang="en-US" sz="3200" dirty="0" smtClean="0"/>
              <a:t>Samantha Schartman-Cycyk</a:t>
            </a:r>
          </a:p>
          <a:p>
            <a:pPr algn="l"/>
            <a:r>
              <a:rPr lang="en-US" sz="2800" dirty="0" smtClean="0">
                <a:solidFill>
                  <a:srgbClr val="1A2674"/>
                </a:solidFill>
                <a:latin typeface="Gill Sans MT" panose="020B0502020104020203" pitchFamily="34" charset="0"/>
              </a:rPr>
              <a:t>Research Director</a:t>
            </a:r>
            <a:r>
              <a:rPr lang="en-US" sz="2800" i="1" dirty="0" smtClean="0">
                <a:solidFill>
                  <a:srgbClr val="1A2674"/>
                </a:solidFill>
                <a:latin typeface="Gill Sans MT" panose="020B0502020104020203" pitchFamily="34" charset="0"/>
              </a:rPr>
              <a:t>, Connect Your Community Institute</a:t>
            </a:r>
            <a:endParaRPr lang="en-US" sz="2800" i="1" dirty="0">
              <a:solidFill>
                <a:srgbClr val="1A2674"/>
              </a:solidFill>
              <a:latin typeface="Gill Sans MT" panose="020B0502020104020203" pitchFamily="34" charset="0"/>
            </a:endParaRPr>
          </a:p>
        </p:txBody>
      </p:sp>
    </p:spTree>
    <p:extLst>
      <p:ext uri="{BB962C8B-B14F-4D97-AF65-F5344CB8AC3E}">
        <p14:creationId xmlns:p14="http://schemas.microsoft.com/office/powerpoint/2010/main" val="300974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Title 1"/>
          <p:cNvSpPr>
            <a:spLocks noGrp="1"/>
          </p:cNvSpPr>
          <p:nvPr>
            <p:ph type="title"/>
          </p:nvPr>
        </p:nvSpPr>
        <p:spPr>
          <a:xfrm>
            <a:off x="838200" y="1277830"/>
            <a:ext cx="3474308" cy="825715"/>
          </a:xfrm>
        </p:spPr>
        <p:txBody>
          <a:bodyPr>
            <a:normAutofit fontScale="90000"/>
          </a:bodyPr>
          <a:lstStyle/>
          <a:p>
            <a:r>
              <a:rPr lang="en-US" b="1" u="sng" dirty="0" smtClean="0">
                <a:solidFill>
                  <a:srgbClr val="1A2674"/>
                </a:solidFill>
                <a:latin typeface="Gill Sans MT" panose="020B0502020104020203" pitchFamily="34" charset="0"/>
              </a:rPr>
              <a:t>Cost Savings</a:t>
            </a:r>
            <a:endParaRPr lang="en-US" u="sng" dirty="0">
              <a:solidFill>
                <a:srgbClr val="1A2674"/>
              </a:solidFill>
              <a:latin typeface="Gill Sans MT" panose="020B0502020104020203" pitchFamily="34" charset="0"/>
            </a:endParaRPr>
          </a:p>
        </p:txBody>
      </p:sp>
      <p:sp>
        <p:nvSpPr>
          <p:cNvPr id="3" name="Content Placeholder 2"/>
          <p:cNvSpPr>
            <a:spLocks noGrp="1"/>
          </p:cNvSpPr>
          <p:nvPr>
            <p:ph sz="half" idx="1"/>
          </p:nvPr>
        </p:nvSpPr>
        <p:spPr>
          <a:xfrm>
            <a:off x="0" y="3026628"/>
            <a:ext cx="4065191" cy="2228907"/>
          </a:xfrm>
        </p:spPr>
        <p:txBody>
          <a:bodyPr anchor="ctr">
            <a:normAutofit lnSpcReduction="10000"/>
          </a:bodyPr>
          <a:lstStyle/>
          <a:p>
            <a:pPr marL="457200" lvl="1" indent="0">
              <a:lnSpc>
                <a:spcPct val="150000"/>
              </a:lnSpc>
              <a:buNone/>
            </a:pPr>
            <a:r>
              <a:rPr lang="en-US" b="1" dirty="0" smtClean="0">
                <a:solidFill>
                  <a:srgbClr val="F57B20"/>
                </a:solidFill>
                <a:latin typeface="Gill Sans MT" panose="020B0502020104020203" pitchFamily="34" charset="0"/>
              </a:rPr>
              <a:t>77% of respondents report to have saved money by signing up for Mobile Beacon service</a:t>
            </a:r>
          </a:p>
          <a:p>
            <a:pPr marL="0" indent="0">
              <a:lnSpc>
                <a:spcPct val="150000"/>
              </a:lnSpc>
              <a:buNone/>
            </a:pPr>
            <a:endParaRPr lang="en-US" dirty="0">
              <a:solidFill>
                <a:srgbClr val="F57B20"/>
              </a:solidFill>
              <a:latin typeface="Gill Sans MT" panose="020B0502020104020203" pitchFamily="34" charset="0"/>
            </a:endParaRPr>
          </a:p>
        </p:txBody>
      </p:sp>
      <p:sp>
        <p:nvSpPr>
          <p:cNvPr id="5" name="Content Placeholder 4"/>
          <p:cNvSpPr>
            <a:spLocks noGrp="1"/>
          </p:cNvSpPr>
          <p:nvPr>
            <p:ph sz="half" idx="2"/>
          </p:nvPr>
        </p:nvSpPr>
        <p:spPr>
          <a:xfrm>
            <a:off x="6172200" y="1997748"/>
            <a:ext cx="5181600" cy="4351338"/>
          </a:xfrm>
        </p:spPr>
        <p:txBody>
          <a:bodyPr>
            <a:normAutofit lnSpcReduction="10000"/>
          </a:bodyPr>
          <a:lstStyle/>
          <a:p>
            <a:pPr lvl="1">
              <a:lnSpc>
                <a:spcPct val="100000"/>
              </a:lnSpc>
              <a:buClr>
                <a:srgbClr val="1A2674"/>
              </a:buClr>
            </a:pPr>
            <a:r>
              <a:rPr lang="en-US" sz="2200" dirty="0" smtClean="0">
                <a:solidFill>
                  <a:srgbClr val="F57B20"/>
                </a:solidFill>
                <a:latin typeface="Gill Sans MT" panose="020B0502020104020203" pitchFamily="34" charset="0"/>
              </a:rPr>
              <a:t>Average cost of commercial mobile internet service:</a:t>
            </a:r>
          </a:p>
          <a:p>
            <a:pPr lvl="2">
              <a:lnSpc>
                <a:spcPct val="100000"/>
              </a:lnSpc>
            </a:pPr>
            <a:r>
              <a:rPr lang="en-US" sz="2200" dirty="0" smtClean="0">
                <a:solidFill>
                  <a:srgbClr val="1A2674"/>
                </a:solidFill>
                <a:latin typeface="Gill Sans MT" panose="020B0502020104020203" pitchFamily="34" charset="0"/>
              </a:rPr>
              <a:t> </a:t>
            </a:r>
            <a:r>
              <a:rPr lang="en-US" dirty="0" smtClean="0">
                <a:solidFill>
                  <a:srgbClr val="1A2674"/>
                </a:solidFill>
                <a:latin typeface="Gill Sans MT" panose="020B0502020104020203" pitchFamily="34" charset="0"/>
              </a:rPr>
              <a:t>$12 per GB/month (Louis, 2013) </a:t>
            </a:r>
          </a:p>
          <a:p>
            <a:pPr lvl="2">
              <a:lnSpc>
                <a:spcPct val="100000"/>
              </a:lnSpc>
            </a:pPr>
            <a:endParaRPr lang="en-US" sz="2200" dirty="0" smtClean="0">
              <a:solidFill>
                <a:srgbClr val="F57B20"/>
              </a:solidFill>
              <a:latin typeface="Gill Sans MT" panose="020B0502020104020203" pitchFamily="34" charset="0"/>
            </a:endParaRPr>
          </a:p>
          <a:p>
            <a:pPr lvl="1">
              <a:lnSpc>
                <a:spcPct val="100000"/>
              </a:lnSpc>
              <a:buClr>
                <a:srgbClr val="1A2674"/>
              </a:buClr>
            </a:pPr>
            <a:r>
              <a:rPr lang="en-US" sz="2200" dirty="0" smtClean="0">
                <a:solidFill>
                  <a:srgbClr val="F57B20"/>
                </a:solidFill>
                <a:latin typeface="Gill Sans MT" panose="020B0502020104020203" pitchFamily="34" charset="0"/>
              </a:rPr>
              <a:t>Average home wireline (DSL, Cable) plan </a:t>
            </a:r>
          </a:p>
          <a:p>
            <a:pPr lvl="2">
              <a:lnSpc>
                <a:spcPct val="100000"/>
              </a:lnSpc>
            </a:pPr>
            <a:r>
              <a:rPr lang="en-US" dirty="0" smtClean="0">
                <a:solidFill>
                  <a:srgbClr val="1A2674"/>
                </a:solidFill>
                <a:latin typeface="Gill Sans MT" panose="020B0502020104020203" pitchFamily="34" charset="0"/>
              </a:rPr>
              <a:t>&gt;$50 per month (Sherman, 2015). </a:t>
            </a:r>
          </a:p>
          <a:p>
            <a:pPr lvl="2">
              <a:lnSpc>
                <a:spcPct val="100000"/>
              </a:lnSpc>
            </a:pPr>
            <a:endParaRPr lang="en-US" sz="2200" dirty="0" smtClean="0">
              <a:solidFill>
                <a:srgbClr val="F57B20"/>
              </a:solidFill>
              <a:latin typeface="Gill Sans MT" panose="020B0502020104020203" pitchFamily="34" charset="0"/>
            </a:endParaRPr>
          </a:p>
          <a:p>
            <a:pPr marL="457200" lvl="1" indent="0">
              <a:lnSpc>
                <a:spcPct val="100000"/>
              </a:lnSpc>
              <a:buNone/>
            </a:pPr>
            <a:r>
              <a:rPr lang="en-US" sz="2200" b="1" dirty="0" smtClean="0">
                <a:solidFill>
                  <a:srgbClr val="1A2674"/>
                </a:solidFill>
                <a:latin typeface="Gill Sans MT" panose="020B0502020104020203" pitchFamily="34" charset="0"/>
              </a:rPr>
              <a:t>This strains low-income families living within a tight budget, often pricing them out of the market. </a:t>
            </a:r>
          </a:p>
          <a:p>
            <a:pPr>
              <a:lnSpc>
                <a:spcPct val="100000"/>
              </a:lnSpc>
            </a:pPr>
            <a:endParaRPr lang="en-US" sz="2200" dirty="0">
              <a:solidFill>
                <a:srgbClr val="1A2674"/>
              </a:solidFill>
              <a:latin typeface="Gill Sans MT" panose="020B0502020104020203" pitchFamily="34"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4246" r="-266"/>
          <a:stretch/>
        </p:blipFill>
        <p:spPr>
          <a:xfrm>
            <a:off x="4024113" y="2037537"/>
            <a:ext cx="2436482" cy="3383280"/>
          </a:xfrm>
          <a:prstGeom prst="ellipse">
            <a:avLst/>
          </a:prstGeom>
          <a:ln w="63500" cap="rnd">
            <a:solidFill>
              <a:srgbClr val="F57B20"/>
            </a:solidFill>
          </a:ln>
          <a:effectLst>
            <a:outerShdw blurRad="381000" dist="292100" dir="5400000" sx="-80000" sy="-18000" rotWithShape="0">
              <a:srgbClr val="1A2674">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385952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pic>
        <p:nvPicPr>
          <p:cNvPr id="7" name="Picture 6"/>
          <p:cNvPicPr/>
          <p:nvPr/>
        </p:nvPicPr>
        <p:blipFill rotWithShape="1">
          <a:blip r:embed="rId4"/>
          <a:srcRect l="9968" t="24116" r="41353" b="9188"/>
          <a:stretch/>
        </p:blipFill>
        <p:spPr>
          <a:xfrm>
            <a:off x="1961778" y="2296176"/>
            <a:ext cx="3997958" cy="3984584"/>
          </a:xfrm>
          <a:prstGeom prst="rect">
            <a:avLst/>
          </a:prstGeom>
        </p:spPr>
      </p:pic>
      <p:pic>
        <p:nvPicPr>
          <p:cNvPr id="4" name="Picture 3"/>
          <p:cNvPicPr/>
          <p:nvPr/>
        </p:nvPicPr>
        <p:blipFill rotWithShape="1">
          <a:blip r:embed="rId4"/>
          <a:srcRect l="69663" t="29860" r="1946" b="15306"/>
          <a:stretch/>
        </p:blipFill>
        <p:spPr>
          <a:xfrm>
            <a:off x="6882218" y="2555544"/>
            <a:ext cx="2586087" cy="3633209"/>
          </a:xfrm>
          <a:prstGeom prst="rect">
            <a:avLst/>
          </a:prstGeom>
        </p:spPr>
      </p:pic>
      <p:sp>
        <p:nvSpPr>
          <p:cNvPr id="2" name="TextBox 1"/>
          <p:cNvSpPr txBox="1"/>
          <p:nvPr/>
        </p:nvSpPr>
        <p:spPr>
          <a:xfrm>
            <a:off x="430305" y="1095639"/>
            <a:ext cx="11370833" cy="1200329"/>
          </a:xfrm>
          <a:prstGeom prst="rect">
            <a:avLst/>
          </a:prstGeom>
          <a:noFill/>
        </p:spPr>
        <p:txBody>
          <a:bodyPr wrap="square" rtlCol="0">
            <a:spAutoFit/>
          </a:bodyPr>
          <a:lstStyle/>
          <a:p>
            <a:pPr algn="ctr"/>
            <a:r>
              <a:rPr lang="en-US" sz="3600" b="1" u="sng" dirty="0" smtClean="0">
                <a:solidFill>
                  <a:srgbClr val="1A2674"/>
                </a:solidFill>
                <a:latin typeface="Gill Sans MT" panose="020B0502020104020203" pitchFamily="34" charset="0"/>
              </a:rPr>
              <a:t>Reported Cost Savings by Survey Respondents After Signing up For Mobile Beacon Service</a:t>
            </a:r>
            <a:endParaRPr lang="en-US" sz="3600" b="1" u="sng" dirty="0">
              <a:solidFill>
                <a:srgbClr val="1A2674"/>
              </a:solidFill>
              <a:latin typeface="Gill Sans MT" panose="020B0502020104020203" pitchFamily="34" charset="0"/>
            </a:endParaRPr>
          </a:p>
        </p:txBody>
      </p:sp>
    </p:spTree>
    <p:extLst>
      <p:ext uri="{BB962C8B-B14F-4D97-AF65-F5344CB8AC3E}">
        <p14:creationId xmlns:p14="http://schemas.microsoft.com/office/powerpoint/2010/main" val="15378812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3" name="Content Placeholder 2"/>
          <p:cNvSpPr>
            <a:spLocks noGrp="1"/>
          </p:cNvSpPr>
          <p:nvPr>
            <p:ph idx="1"/>
          </p:nvPr>
        </p:nvSpPr>
        <p:spPr>
          <a:xfrm>
            <a:off x="838200" y="2328862"/>
            <a:ext cx="5799268" cy="3802997"/>
          </a:xfrm>
        </p:spPr>
        <p:txBody>
          <a:bodyPr>
            <a:normAutofit/>
          </a:bodyPr>
          <a:lstStyle/>
          <a:p>
            <a:pPr marL="228600" lvl="1">
              <a:spcBef>
                <a:spcPts val="1000"/>
              </a:spcBef>
              <a:buClr>
                <a:srgbClr val="1A2674"/>
              </a:buClr>
            </a:pPr>
            <a:r>
              <a:rPr lang="en-US" dirty="0">
                <a:solidFill>
                  <a:srgbClr val="F57B20"/>
                </a:solidFill>
                <a:latin typeface="Gill Sans MT" panose="020B0502020104020203" pitchFamily="34" charset="0"/>
              </a:rPr>
              <a:t>S</a:t>
            </a:r>
            <a:r>
              <a:rPr lang="en-US" dirty="0" smtClean="0">
                <a:solidFill>
                  <a:srgbClr val="F57B20"/>
                </a:solidFill>
                <a:latin typeface="Gill Sans MT" panose="020B0502020104020203" pitchFamily="34" charset="0"/>
              </a:rPr>
              <a:t>urvey </a:t>
            </a:r>
            <a:r>
              <a:rPr lang="en-US" dirty="0">
                <a:solidFill>
                  <a:srgbClr val="F57B20"/>
                </a:solidFill>
                <a:latin typeface="Gill Sans MT" panose="020B0502020104020203" pitchFamily="34" charset="0"/>
              </a:rPr>
              <a:t>respondents reporting to have previously had an internet account through a traditional telecommunications company </a:t>
            </a:r>
            <a:r>
              <a:rPr lang="en-US" dirty="0" smtClean="0">
                <a:solidFill>
                  <a:srgbClr val="F57B20"/>
                </a:solidFill>
                <a:latin typeface="Gill Sans MT" panose="020B0502020104020203" pitchFamily="34" charset="0"/>
              </a:rPr>
              <a:t>collectively </a:t>
            </a:r>
            <a:r>
              <a:rPr lang="en-US" dirty="0">
                <a:solidFill>
                  <a:srgbClr val="F57B20"/>
                </a:solidFill>
                <a:latin typeface="Gill Sans MT" panose="020B0502020104020203" pitchFamily="34" charset="0"/>
              </a:rPr>
              <a:t>saved a median of</a:t>
            </a:r>
            <a:r>
              <a:rPr lang="en-US" b="1" dirty="0">
                <a:solidFill>
                  <a:srgbClr val="F57B20"/>
                </a:solidFill>
                <a:latin typeface="Gill Sans MT" panose="020B0502020104020203" pitchFamily="34" charset="0"/>
              </a:rPr>
              <a:t> </a:t>
            </a:r>
            <a:r>
              <a:rPr lang="en-US" b="1" dirty="0" smtClean="0">
                <a:solidFill>
                  <a:srgbClr val="F57B20"/>
                </a:solidFill>
                <a:latin typeface="Gill Sans MT" panose="020B0502020104020203" pitchFamily="34" charset="0"/>
              </a:rPr>
              <a:t>$2,560 </a:t>
            </a:r>
            <a:r>
              <a:rPr lang="en-US" dirty="0">
                <a:solidFill>
                  <a:srgbClr val="F57B20"/>
                </a:solidFill>
                <a:latin typeface="Gill Sans MT" panose="020B0502020104020203" pitchFamily="34" charset="0"/>
              </a:rPr>
              <a:t>each month. </a:t>
            </a:r>
            <a:endParaRPr lang="en-US" dirty="0" smtClean="0">
              <a:solidFill>
                <a:srgbClr val="F57B20"/>
              </a:solidFill>
              <a:latin typeface="Gill Sans MT" panose="020B0502020104020203" pitchFamily="34" charset="0"/>
            </a:endParaRPr>
          </a:p>
          <a:p>
            <a:pPr marL="228600" lvl="1">
              <a:spcBef>
                <a:spcPts val="1000"/>
              </a:spcBef>
              <a:buClr>
                <a:srgbClr val="1A2674"/>
              </a:buClr>
            </a:pPr>
            <a:r>
              <a:rPr lang="en-US" dirty="0" smtClean="0">
                <a:solidFill>
                  <a:srgbClr val="F57B20"/>
                </a:solidFill>
                <a:latin typeface="Gill Sans MT" panose="020B0502020104020203" pitchFamily="34" charset="0"/>
              </a:rPr>
              <a:t>This </a:t>
            </a:r>
            <a:r>
              <a:rPr lang="en-US" dirty="0">
                <a:solidFill>
                  <a:srgbClr val="F57B20"/>
                </a:solidFill>
                <a:latin typeface="Gill Sans MT" panose="020B0502020104020203" pitchFamily="34" charset="0"/>
              </a:rPr>
              <a:t>adds up to </a:t>
            </a:r>
            <a:r>
              <a:rPr lang="en-US" b="1" dirty="0" smtClean="0">
                <a:solidFill>
                  <a:srgbClr val="F57B20"/>
                </a:solidFill>
                <a:latin typeface="Gill Sans MT" panose="020B0502020104020203" pitchFamily="34" charset="0"/>
              </a:rPr>
              <a:t>$</a:t>
            </a:r>
            <a:r>
              <a:rPr lang="en-US" b="1" dirty="0">
                <a:solidFill>
                  <a:srgbClr val="F57B20"/>
                </a:solidFill>
                <a:latin typeface="Gill Sans MT" panose="020B0502020104020203" pitchFamily="34" charset="0"/>
              </a:rPr>
              <a:t>30,720</a:t>
            </a:r>
            <a:r>
              <a:rPr lang="en-US" b="1" dirty="0" smtClean="0">
                <a:solidFill>
                  <a:srgbClr val="F57B20"/>
                </a:solidFill>
                <a:latin typeface="Gill Sans MT" panose="020B0502020104020203" pitchFamily="34" charset="0"/>
              </a:rPr>
              <a:t> </a:t>
            </a:r>
            <a:r>
              <a:rPr lang="en-US" dirty="0">
                <a:solidFill>
                  <a:srgbClr val="F57B20"/>
                </a:solidFill>
                <a:latin typeface="Gill Sans MT" panose="020B0502020104020203" pitchFamily="34" charset="0"/>
              </a:rPr>
              <a:t>every year that they are a Mobile Beacon customer. </a:t>
            </a:r>
            <a:endParaRPr lang="en-US" dirty="0" smtClean="0">
              <a:solidFill>
                <a:srgbClr val="F57B20"/>
              </a:solidFill>
              <a:latin typeface="Gill Sans MT" panose="020B0502020104020203" pitchFamily="34" charset="0"/>
            </a:endParaRPr>
          </a:p>
          <a:p>
            <a:pPr marL="228600" lvl="1">
              <a:spcBef>
                <a:spcPts val="1000"/>
              </a:spcBef>
              <a:buClr>
                <a:srgbClr val="1A2674"/>
              </a:buClr>
            </a:pPr>
            <a:r>
              <a:rPr lang="en-US" dirty="0" smtClean="0">
                <a:solidFill>
                  <a:srgbClr val="F57B20"/>
                </a:solidFill>
                <a:latin typeface="Gill Sans MT" panose="020B0502020104020203" pitchFamily="34" charset="0"/>
              </a:rPr>
              <a:t>That’s an </a:t>
            </a:r>
            <a:r>
              <a:rPr lang="en-US" dirty="0">
                <a:solidFill>
                  <a:srgbClr val="1A2674"/>
                </a:solidFill>
                <a:latin typeface="Gill Sans MT" panose="020B0502020104020203" pitchFamily="34" charset="0"/>
              </a:rPr>
              <a:t>average savings of $</a:t>
            </a:r>
            <a:r>
              <a:rPr lang="en-US" dirty="0" smtClean="0">
                <a:solidFill>
                  <a:srgbClr val="1A2674"/>
                </a:solidFill>
                <a:latin typeface="Gill Sans MT" panose="020B0502020104020203" pitchFamily="34" charset="0"/>
              </a:rPr>
              <a:t>445 </a:t>
            </a:r>
            <a:r>
              <a:rPr lang="en-US" dirty="0">
                <a:solidFill>
                  <a:srgbClr val="1A2674"/>
                </a:solidFill>
                <a:latin typeface="Gill Sans MT" panose="020B0502020104020203" pitchFamily="34" charset="0"/>
              </a:rPr>
              <a:t>per year </a:t>
            </a:r>
            <a:r>
              <a:rPr lang="en-US" dirty="0">
                <a:solidFill>
                  <a:srgbClr val="F57B20"/>
                </a:solidFill>
                <a:latin typeface="Gill Sans MT" panose="020B0502020104020203" pitchFamily="34" charset="0"/>
              </a:rPr>
              <a:t>for each account holder.</a:t>
            </a:r>
          </a:p>
          <a:p>
            <a:endParaRPr lang="en-US" dirty="0">
              <a:solidFill>
                <a:srgbClr val="F57B20"/>
              </a:solidFill>
              <a:latin typeface="Gill Sans MT" panose="020B0502020104020203" pitchFamily="34" charset="0"/>
            </a:endParaRPr>
          </a:p>
        </p:txBody>
      </p:sp>
      <p:sp>
        <p:nvSpPr>
          <p:cNvPr id="4" name="Title 1"/>
          <p:cNvSpPr>
            <a:spLocks noGrp="1"/>
          </p:cNvSpPr>
          <p:nvPr>
            <p:ph type="title"/>
          </p:nvPr>
        </p:nvSpPr>
        <p:spPr>
          <a:xfrm>
            <a:off x="660400" y="1144588"/>
            <a:ext cx="6324600" cy="915988"/>
          </a:xfrm>
        </p:spPr>
        <p:txBody>
          <a:bodyPr>
            <a:noAutofit/>
          </a:bodyPr>
          <a:lstStyle/>
          <a:p>
            <a:r>
              <a:rPr lang="en-US" b="1" u="sng" dirty="0" smtClean="0">
                <a:solidFill>
                  <a:srgbClr val="1A2674"/>
                </a:solidFill>
                <a:latin typeface="Gill Sans MT" panose="020B0502020104020203" pitchFamily="34" charset="0"/>
              </a:rPr>
              <a:t>More on Cost Savings</a:t>
            </a:r>
            <a:endParaRPr lang="en-US" u="sng" dirty="0">
              <a:solidFill>
                <a:srgbClr val="1A2674"/>
              </a:solidFill>
              <a:latin typeface="Gill Sans MT" panose="020B0502020104020203"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7468" y="2161960"/>
            <a:ext cx="4830183" cy="3220122"/>
          </a:xfrm>
          <a:prstGeom prst="ellipse">
            <a:avLst/>
          </a:prstGeom>
          <a:ln w="63500" cap="rnd">
            <a:solidFill>
              <a:srgbClr val="F57B20"/>
            </a:solidFill>
          </a:ln>
          <a:effectLst>
            <a:outerShdw blurRad="381000" dist="292100" dir="5400000" sx="-80000" sy="-18000" rotWithShape="0">
              <a:srgbClr val="1A2674">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569598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Title 1"/>
          <p:cNvSpPr>
            <a:spLocks noGrp="1"/>
          </p:cNvSpPr>
          <p:nvPr>
            <p:ph type="title"/>
          </p:nvPr>
        </p:nvSpPr>
        <p:spPr>
          <a:xfrm>
            <a:off x="699248" y="1132231"/>
            <a:ext cx="2992395" cy="949283"/>
          </a:xfrm>
        </p:spPr>
        <p:txBody>
          <a:bodyPr>
            <a:normAutofit/>
          </a:bodyPr>
          <a:lstStyle/>
          <a:p>
            <a:r>
              <a:rPr lang="en-US" b="1" u="sng" dirty="0" smtClean="0">
                <a:solidFill>
                  <a:srgbClr val="1A2674"/>
                </a:solidFill>
                <a:latin typeface="Gill Sans MT" panose="020B0502020104020203" pitchFamily="34" charset="0"/>
              </a:rPr>
              <a:t>Marketing</a:t>
            </a:r>
            <a:endParaRPr lang="en-US" u="sng" dirty="0">
              <a:solidFill>
                <a:srgbClr val="1A2674"/>
              </a:solidFill>
              <a:latin typeface="Gill Sans MT" panose="020B0502020104020203" pitchFamily="34" charset="0"/>
            </a:endParaRPr>
          </a:p>
        </p:txBody>
      </p:sp>
      <p:sp>
        <p:nvSpPr>
          <p:cNvPr id="3" name="Content Placeholder 2"/>
          <p:cNvSpPr>
            <a:spLocks noGrp="1"/>
          </p:cNvSpPr>
          <p:nvPr>
            <p:ph sz="half" idx="1"/>
          </p:nvPr>
        </p:nvSpPr>
        <p:spPr>
          <a:xfrm>
            <a:off x="430307" y="1825624"/>
            <a:ext cx="11492750" cy="4564417"/>
          </a:xfrm>
        </p:spPr>
        <p:txBody>
          <a:bodyPr>
            <a:noAutofit/>
          </a:bodyPr>
          <a:lstStyle/>
          <a:p>
            <a:pPr marL="0" lvl="1" indent="0" algn="ctr">
              <a:lnSpc>
                <a:spcPct val="150000"/>
              </a:lnSpc>
              <a:spcBef>
                <a:spcPts val="1000"/>
              </a:spcBef>
              <a:buNone/>
            </a:pPr>
            <a:r>
              <a:rPr lang="en-US" sz="3200" b="1" dirty="0">
                <a:solidFill>
                  <a:srgbClr val="1A2674"/>
                </a:solidFill>
                <a:latin typeface="Gill Sans MT" panose="020B0502020104020203" pitchFamily="34" charset="0"/>
              </a:rPr>
              <a:t>92% </a:t>
            </a:r>
            <a:r>
              <a:rPr lang="en-US" b="1" dirty="0">
                <a:solidFill>
                  <a:srgbClr val="F57B20"/>
                </a:solidFill>
                <a:latin typeface="Gill Sans MT" panose="020B0502020104020203" pitchFamily="34" charset="0"/>
              </a:rPr>
              <a:t>of all respondents used a community resource to find and enroll in Bridging the Gap </a:t>
            </a:r>
            <a:r>
              <a:rPr lang="en-US" b="1" dirty="0" smtClean="0">
                <a:solidFill>
                  <a:srgbClr val="F57B20"/>
                </a:solidFill>
                <a:latin typeface="Gill Sans MT" panose="020B0502020104020203" pitchFamily="34" charset="0"/>
              </a:rPr>
              <a:t>program</a:t>
            </a:r>
            <a:r>
              <a:rPr lang="en-US" b="1" dirty="0">
                <a:solidFill>
                  <a:srgbClr val="F57B20"/>
                </a:solidFill>
                <a:latin typeface="Gill Sans MT" panose="020B0502020104020203" pitchFamily="34" charset="0"/>
              </a:rPr>
              <a:t>:</a:t>
            </a:r>
            <a:endParaRPr lang="en-US" dirty="0" smtClean="0">
              <a:solidFill>
                <a:srgbClr val="F57B20"/>
              </a:solidFill>
              <a:latin typeface="Gill Sans MT" panose="020B0502020104020203" pitchFamily="34" charset="0"/>
            </a:endParaRPr>
          </a:p>
          <a:p>
            <a:pPr marL="228600" lvl="1">
              <a:lnSpc>
                <a:spcPct val="150000"/>
              </a:lnSpc>
              <a:spcBef>
                <a:spcPts val="1000"/>
              </a:spcBef>
              <a:buClr>
                <a:srgbClr val="1A2674"/>
              </a:buClr>
            </a:pPr>
            <a:r>
              <a:rPr lang="en-US" sz="2000" dirty="0" smtClean="0">
                <a:solidFill>
                  <a:srgbClr val="F57B20"/>
                </a:solidFill>
                <a:latin typeface="Gill Sans MT" panose="020B0502020104020203" pitchFamily="34" charset="0"/>
              </a:rPr>
              <a:t>71% of respondents reported </a:t>
            </a:r>
            <a:r>
              <a:rPr lang="en-US" sz="2000" dirty="0">
                <a:solidFill>
                  <a:srgbClr val="F57B20"/>
                </a:solidFill>
                <a:latin typeface="Gill Sans MT" panose="020B0502020104020203" pitchFamily="34" charset="0"/>
              </a:rPr>
              <a:t>to have been </a:t>
            </a:r>
            <a:r>
              <a:rPr lang="en-US" sz="2000" dirty="0" smtClean="0">
                <a:solidFill>
                  <a:srgbClr val="F57B20"/>
                </a:solidFill>
                <a:latin typeface="Gill Sans MT" panose="020B0502020104020203" pitchFamily="34" charset="0"/>
              </a:rPr>
              <a:t>told about the program by </a:t>
            </a:r>
            <a:r>
              <a:rPr lang="en-US" sz="2000" dirty="0">
                <a:solidFill>
                  <a:srgbClr val="F57B20"/>
                </a:solidFill>
                <a:latin typeface="Gill Sans MT" panose="020B0502020104020203" pitchFamily="34" charset="0"/>
              </a:rPr>
              <a:t>a friend or family member.  </a:t>
            </a:r>
            <a:endParaRPr lang="en-US" sz="2000" dirty="0" smtClean="0">
              <a:solidFill>
                <a:srgbClr val="F57B20"/>
              </a:solidFill>
              <a:latin typeface="Gill Sans MT" panose="020B0502020104020203" pitchFamily="34" charset="0"/>
            </a:endParaRPr>
          </a:p>
          <a:p>
            <a:pPr marL="228600" lvl="1">
              <a:lnSpc>
                <a:spcPct val="150000"/>
              </a:lnSpc>
              <a:spcBef>
                <a:spcPts val="1000"/>
              </a:spcBef>
              <a:buClr>
                <a:srgbClr val="1A2674"/>
              </a:buClr>
            </a:pPr>
            <a:r>
              <a:rPr lang="en-US" sz="2000" dirty="0" smtClean="0">
                <a:solidFill>
                  <a:srgbClr val="F57B20"/>
                </a:solidFill>
                <a:latin typeface="Gill Sans MT" panose="020B0502020104020203" pitchFamily="34" charset="0"/>
              </a:rPr>
              <a:t>An </a:t>
            </a:r>
            <a:r>
              <a:rPr lang="en-US" sz="2000" dirty="0">
                <a:solidFill>
                  <a:srgbClr val="F57B20"/>
                </a:solidFill>
                <a:latin typeface="Gill Sans MT" panose="020B0502020104020203" pitchFamily="34" charset="0"/>
              </a:rPr>
              <a:t>additional 21% reported to have learned of the program from a community nonprofit or service </a:t>
            </a:r>
            <a:r>
              <a:rPr lang="en-US" sz="2000" dirty="0" smtClean="0">
                <a:solidFill>
                  <a:srgbClr val="F57B20"/>
                </a:solidFill>
                <a:latin typeface="Gill Sans MT" panose="020B0502020104020203" pitchFamily="34" charset="0"/>
              </a:rPr>
              <a:t>agency.</a:t>
            </a:r>
          </a:p>
          <a:p>
            <a:pPr marL="228600" lvl="1">
              <a:lnSpc>
                <a:spcPct val="150000"/>
              </a:lnSpc>
              <a:spcBef>
                <a:spcPts val="1000"/>
              </a:spcBef>
              <a:buClr>
                <a:srgbClr val="1A2674"/>
              </a:buClr>
            </a:pPr>
            <a:r>
              <a:rPr lang="en-US" sz="2000" dirty="0">
                <a:solidFill>
                  <a:srgbClr val="F57B20"/>
                </a:solidFill>
                <a:latin typeface="Gill Sans MT" panose="020B0502020104020203" pitchFamily="34" charset="0"/>
              </a:rPr>
              <a:t>O</a:t>
            </a:r>
            <a:r>
              <a:rPr lang="en-US" sz="2000" dirty="0" smtClean="0">
                <a:solidFill>
                  <a:srgbClr val="F57B20"/>
                </a:solidFill>
                <a:latin typeface="Gill Sans MT" panose="020B0502020104020203" pitchFamily="34" charset="0"/>
              </a:rPr>
              <a:t>nly </a:t>
            </a:r>
            <a:r>
              <a:rPr lang="en-US" sz="2000" dirty="0">
                <a:solidFill>
                  <a:srgbClr val="F57B20"/>
                </a:solidFill>
                <a:latin typeface="Gill Sans MT" panose="020B0502020104020203" pitchFamily="34" charset="0"/>
              </a:rPr>
              <a:t>8% </a:t>
            </a:r>
            <a:r>
              <a:rPr lang="en-US" sz="2000" dirty="0" smtClean="0">
                <a:solidFill>
                  <a:srgbClr val="F57B20"/>
                </a:solidFill>
                <a:latin typeface="Gill Sans MT" panose="020B0502020104020203" pitchFamily="34" charset="0"/>
              </a:rPr>
              <a:t>said </a:t>
            </a:r>
            <a:r>
              <a:rPr lang="en-US" sz="2000" dirty="0">
                <a:solidFill>
                  <a:srgbClr val="F57B20"/>
                </a:solidFill>
                <a:latin typeface="Gill Sans MT" panose="020B0502020104020203" pitchFamily="34" charset="0"/>
              </a:rPr>
              <a:t>they found the program independently through online search or another means</a:t>
            </a:r>
            <a:r>
              <a:rPr lang="en-US" sz="2000" dirty="0" smtClean="0">
                <a:solidFill>
                  <a:srgbClr val="F57B20"/>
                </a:solidFill>
                <a:latin typeface="Gill Sans MT" panose="020B0502020104020203" pitchFamily="34" charset="0"/>
              </a:rPr>
              <a:t>.</a:t>
            </a:r>
          </a:p>
          <a:p>
            <a:pPr marL="0" lvl="1" indent="0" algn="ctr">
              <a:lnSpc>
                <a:spcPct val="150000"/>
              </a:lnSpc>
              <a:spcBef>
                <a:spcPts val="1000"/>
              </a:spcBef>
              <a:buNone/>
            </a:pPr>
            <a:r>
              <a:rPr lang="en-US" sz="2000" b="1" dirty="0">
                <a:solidFill>
                  <a:srgbClr val="1A2674"/>
                </a:solidFill>
                <a:latin typeface="Gill Sans MT" panose="020B0502020104020203" pitchFamily="34" charset="0"/>
              </a:rPr>
              <a:t>This underscores a major trend in the field of digital literacy and technology equity; the power and strength of community networks.  </a:t>
            </a:r>
            <a:endParaRPr lang="en-US" sz="2000" dirty="0">
              <a:solidFill>
                <a:schemeClr val="accent1">
                  <a:lumMod val="75000"/>
                </a:schemeClr>
              </a:solidFill>
              <a:latin typeface="Gill Sans MT" panose="020B0502020104020203" pitchFamily="34" charset="0"/>
            </a:endParaRPr>
          </a:p>
          <a:p>
            <a:pPr marL="228600" lvl="1">
              <a:lnSpc>
                <a:spcPct val="150000"/>
              </a:lnSpc>
              <a:spcBef>
                <a:spcPts val="1000"/>
              </a:spcBef>
            </a:pPr>
            <a:endParaRPr lang="en-US" sz="2000" dirty="0" smtClean="0">
              <a:solidFill>
                <a:srgbClr val="F57B20"/>
              </a:solidFill>
              <a:latin typeface="Gill Sans MT" panose="020B0502020104020203" pitchFamily="34" charset="0"/>
            </a:endParaRPr>
          </a:p>
          <a:p>
            <a:pPr marL="228600" lvl="1">
              <a:lnSpc>
                <a:spcPct val="150000"/>
              </a:lnSpc>
              <a:spcBef>
                <a:spcPts val="1000"/>
              </a:spcBef>
            </a:pPr>
            <a:endParaRPr lang="en-US" sz="2000" dirty="0" smtClean="0">
              <a:solidFill>
                <a:srgbClr val="F57B20"/>
              </a:solidFill>
              <a:latin typeface="Gill Sans MT" panose="020B0502020104020203" pitchFamily="34" charset="0"/>
            </a:endParaRPr>
          </a:p>
        </p:txBody>
      </p:sp>
    </p:spTree>
    <p:extLst>
      <p:ext uri="{BB962C8B-B14F-4D97-AF65-F5344CB8AC3E}">
        <p14:creationId xmlns:p14="http://schemas.microsoft.com/office/powerpoint/2010/main" val="2569441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6" name="Content Placeholder 5"/>
          <p:cNvSpPr>
            <a:spLocks noGrp="1"/>
          </p:cNvSpPr>
          <p:nvPr>
            <p:ph idx="1"/>
          </p:nvPr>
        </p:nvSpPr>
        <p:spPr>
          <a:xfrm>
            <a:off x="1688054" y="2040778"/>
            <a:ext cx="3758514" cy="4351338"/>
          </a:xfrm>
        </p:spPr>
        <p:txBody>
          <a:bodyPr anchor="ctr">
            <a:normAutofit/>
          </a:bodyPr>
          <a:lstStyle/>
          <a:p>
            <a:pPr marL="0" lvl="1" indent="0" algn="ctr">
              <a:spcBef>
                <a:spcPts val="1000"/>
              </a:spcBef>
              <a:buNone/>
            </a:pPr>
            <a:r>
              <a:rPr lang="en-US" sz="4000" b="1" dirty="0">
                <a:solidFill>
                  <a:srgbClr val="1A2674"/>
                </a:solidFill>
              </a:rPr>
              <a:t>99% </a:t>
            </a:r>
            <a:r>
              <a:rPr lang="en-US" sz="3200" b="1" dirty="0">
                <a:solidFill>
                  <a:srgbClr val="F57B20"/>
                </a:solidFill>
              </a:rPr>
              <a:t>of all respondents who would recommend Mobile Beacon to a friend or family member.</a:t>
            </a:r>
          </a:p>
          <a:p>
            <a:pPr marL="0" indent="0" algn="ctr">
              <a:buNone/>
            </a:pPr>
            <a:endParaRPr lang="en-US" sz="3600" b="1" dirty="0">
              <a:solidFill>
                <a:srgbClr val="F57B20"/>
              </a:solidFill>
            </a:endParaRPr>
          </a:p>
        </p:txBody>
      </p:sp>
      <p:sp>
        <p:nvSpPr>
          <p:cNvPr id="7" name="Title 1"/>
          <p:cNvSpPr>
            <a:spLocks noGrp="1"/>
          </p:cNvSpPr>
          <p:nvPr>
            <p:ph type="title"/>
          </p:nvPr>
        </p:nvSpPr>
        <p:spPr>
          <a:xfrm>
            <a:off x="838200" y="1227416"/>
            <a:ext cx="3548449" cy="1196418"/>
          </a:xfrm>
        </p:spPr>
        <p:txBody>
          <a:bodyPr>
            <a:normAutofit/>
          </a:bodyPr>
          <a:lstStyle/>
          <a:p>
            <a:r>
              <a:rPr lang="en-US" b="1" u="sng" dirty="0" smtClean="0">
                <a:solidFill>
                  <a:srgbClr val="1A2674"/>
                </a:solidFill>
                <a:latin typeface="Gill Sans MT" panose="020B0502020104020203" pitchFamily="34" charset="0"/>
              </a:rPr>
              <a:t>Satisfaction</a:t>
            </a:r>
            <a:endParaRPr lang="en-US" u="sng" dirty="0">
              <a:solidFill>
                <a:srgbClr val="1A2674"/>
              </a:solidFill>
              <a:latin typeface="Gill Sans MT" panose="020B0502020104020203" pitchFamily="34" charset="0"/>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4210" t="-530" r="9237" b="-771"/>
          <a:stretch/>
        </p:blipFill>
        <p:spPr>
          <a:xfrm>
            <a:off x="5993315" y="1227416"/>
            <a:ext cx="5216153" cy="4172923"/>
          </a:xfrm>
          <a:prstGeom prst="ellipse">
            <a:avLst/>
          </a:prstGeom>
          <a:ln w="63500" cap="rnd">
            <a:solidFill>
              <a:srgbClr val="F57B20"/>
            </a:solidFill>
          </a:ln>
          <a:effectLst>
            <a:outerShdw blurRad="381000" dist="38100" dir="5400000" sx="-80000" sy="-18000" rotWithShape="0">
              <a:srgbClr val="1A2674">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5398864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1"/>
          <p:cNvSpPr>
            <a:spLocks noGrp="1"/>
          </p:cNvSpPr>
          <p:nvPr>
            <p:ph type="ctrTitle"/>
          </p:nvPr>
        </p:nvSpPr>
        <p:spPr/>
        <p:txBody>
          <a:bodyPr>
            <a:normAutofit/>
          </a:bodyPr>
          <a:lstStyle/>
          <a:p>
            <a:pPr lvl="0"/>
            <a:r>
              <a:rPr lang="en-US" sz="4400" b="1" dirty="0">
                <a:solidFill>
                  <a:srgbClr val="1A2674"/>
                </a:solidFill>
                <a:latin typeface="Gill Sans MT" panose="020B0502020104020203" pitchFamily="34" charset="0"/>
              </a:rPr>
              <a:t>Leveraging the </a:t>
            </a:r>
            <a:r>
              <a:rPr lang="en-US" sz="4400" b="1" dirty="0" smtClean="0">
                <a:solidFill>
                  <a:srgbClr val="1A2674"/>
                </a:solidFill>
                <a:latin typeface="Gill Sans MT" panose="020B0502020104020203" pitchFamily="34" charset="0"/>
              </a:rPr>
              <a:t>Strength </a:t>
            </a:r>
            <a:r>
              <a:rPr lang="en-US" sz="4400" b="1" dirty="0">
                <a:solidFill>
                  <a:srgbClr val="1A2674"/>
                </a:solidFill>
                <a:latin typeface="Gill Sans MT" panose="020B0502020104020203" pitchFamily="34" charset="0"/>
              </a:rPr>
              <a:t>of Community </a:t>
            </a:r>
            <a:r>
              <a:rPr lang="en-US" sz="4400" b="1" dirty="0" smtClean="0">
                <a:solidFill>
                  <a:srgbClr val="1A2674"/>
                </a:solidFill>
                <a:latin typeface="Gill Sans MT" panose="020B0502020104020203" pitchFamily="34" charset="0"/>
              </a:rPr>
              <a:t>Networks</a:t>
            </a:r>
            <a:endParaRPr lang="en-US" sz="4400" dirty="0">
              <a:solidFill>
                <a:srgbClr val="1A2674"/>
              </a:solidFill>
              <a:latin typeface="Gill Sans MT" panose="020B0502020104020203" pitchFamily="34" charset="0"/>
            </a:endParaRPr>
          </a:p>
        </p:txBody>
      </p:sp>
      <p:sp>
        <p:nvSpPr>
          <p:cNvPr id="4" name="Subtitle 3"/>
          <p:cNvSpPr>
            <a:spLocks noGrp="1"/>
          </p:cNvSpPr>
          <p:nvPr>
            <p:ph type="subTitle" idx="1"/>
          </p:nvPr>
        </p:nvSpPr>
        <p:spPr/>
        <p:txBody>
          <a:bodyPr/>
          <a:lstStyle/>
          <a:p>
            <a:r>
              <a:rPr lang="en-US" dirty="0" smtClean="0">
                <a:solidFill>
                  <a:srgbClr val="1A2674"/>
                </a:solidFill>
                <a:latin typeface="Gill Sans MT" panose="020B0502020104020203" pitchFamily="34" charset="0"/>
              </a:rPr>
              <a:t>The Network Effect of Inclusion Programs</a:t>
            </a:r>
            <a:endParaRPr lang="en-US" dirty="0">
              <a:solidFill>
                <a:srgbClr val="1A2674"/>
              </a:solidFill>
              <a:latin typeface="Gill Sans MT" panose="020B0502020104020203" pitchFamily="34" charset="0"/>
            </a:endParaRPr>
          </a:p>
        </p:txBody>
      </p:sp>
    </p:spTree>
    <p:extLst>
      <p:ext uri="{BB962C8B-B14F-4D97-AF65-F5344CB8AC3E}">
        <p14:creationId xmlns:p14="http://schemas.microsoft.com/office/powerpoint/2010/main" val="2515729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pic>
        <p:nvPicPr>
          <p:cNvPr id="6" name="Content Placeholder 5" descr="MBA 2:Users:valdis:Desktop:Screen Shot 2017-03-28 at 2.43.52 PM.png"/>
          <p:cNvPicPr>
            <a:picLocks noGrp="1"/>
          </p:cNvPicPr>
          <p:nvPr>
            <p:ph idx="1"/>
          </p:nvPr>
        </p:nvPicPr>
        <p:blipFill>
          <a:blip r:embed="rId4">
            <a:extLst>
              <a:ext uri="{28A0092B-C50C-407E-A947-70E740481C1C}">
                <a14:useLocalDpi xmlns:a14="http://schemas.microsoft.com/office/drawing/2010/main" val="0"/>
              </a:ext>
            </a:extLst>
          </a:blip>
          <a:stretch>
            <a:fillRect/>
          </a:stretch>
        </p:blipFill>
        <p:spPr bwMode="auto">
          <a:xfrm>
            <a:off x="5696465" y="1122770"/>
            <a:ext cx="5864354" cy="5048443"/>
          </a:xfrm>
          <a:prstGeom prst="rect">
            <a:avLst/>
          </a:prstGeom>
          <a:noFill/>
          <a:ln>
            <a:noFill/>
          </a:ln>
        </p:spPr>
      </p:pic>
      <p:sp>
        <p:nvSpPr>
          <p:cNvPr id="5" name="Text Placeholder 4"/>
          <p:cNvSpPr>
            <a:spLocks noGrp="1"/>
          </p:cNvSpPr>
          <p:nvPr>
            <p:ph type="body" sz="half" idx="2"/>
          </p:nvPr>
        </p:nvSpPr>
        <p:spPr>
          <a:xfrm>
            <a:off x="1155379" y="2057400"/>
            <a:ext cx="4961216" cy="3811588"/>
          </a:xfrm>
        </p:spPr>
        <p:txBody>
          <a:bodyPr>
            <a:noAutofit/>
          </a:bodyPr>
          <a:lstStyle/>
          <a:p>
            <a:endParaRPr lang="en-US" sz="2400" dirty="0" smtClean="0">
              <a:solidFill>
                <a:srgbClr val="F57B20"/>
              </a:solidFill>
              <a:latin typeface="Gill Sans MT" panose="020B0502020104020203" pitchFamily="34" charset="0"/>
            </a:endParaRPr>
          </a:p>
          <a:p>
            <a:r>
              <a:rPr lang="en-US" sz="2400" dirty="0" smtClean="0">
                <a:solidFill>
                  <a:srgbClr val="F57B20"/>
                </a:solidFill>
                <a:latin typeface="Gill Sans MT" panose="020B0502020104020203" pitchFamily="34" charset="0"/>
              </a:rPr>
              <a:t>An </a:t>
            </a:r>
            <a:r>
              <a:rPr lang="en-US" sz="2400" dirty="0">
                <a:solidFill>
                  <a:srgbClr val="F57B20"/>
                </a:solidFill>
                <a:latin typeface="Gill Sans MT" panose="020B0502020104020203" pitchFamily="34" charset="0"/>
              </a:rPr>
              <a:t>isolate can be a lone individual or a pair of people connected to each other, but not to the rest of the group. </a:t>
            </a:r>
          </a:p>
          <a:p>
            <a:r>
              <a:rPr lang="en-US" sz="2400" dirty="0" smtClean="0">
                <a:solidFill>
                  <a:srgbClr val="F57B20"/>
                </a:solidFill>
                <a:latin typeface="Gill Sans MT" panose="020B0502020104020203" pitchFamily="34" charset="0"/>
              </a:rPr>
              <a:t>Isolates make up </a:t>
            </a:r>
            <a:r>
              <a:rPr lang="en-US" sz="2800" b="1" dirty="0" smtClean="0">
                <a:solidFill>
                  <a:srgbClr val="1A2674"/>
                </a:solidFill>
                <a:latin typeface="Gill Sans MT" panose="020B0502020104020203" pitchFamily="34" charset="0"/>
              </a:rPr>
              <a:t>15</a:t>
            </a:r>
            <a:r>
              <a:rPr lang="en-US" sz="2800" b="1" dirty="0">
                <a:solidFill>
                  <a:srgbClr val="1A2674"/>
                </a:solidFill>
                <a:latin typeface="Gill Sans MT" panose="020B0502020104020203" pitchFamily="34" charset="0"/>
              </a:rPr>
              <a:t>% </a:t>
            </a:r>
            <a:r>
              <a:rPr lang="en-US" sz="2400" dirty="0">
                <a:solidFill>
                  <a:srgbClr val="F57B20"/>
                </a:solidFill>
                <a:latin typeface="Gill Sans MT" panose="020B0502020104020203" pitchFamily="34" charset="0"/>
              </a:rPr>
              <a:t>of the </a:t>
            </a:r>
            <a:r>
              <a:rPr lang="en-US" sz="2400" dirty="0" smtClean="0">
                <a:solidFill>
                  <a:srgbClr val="F57B20"/>
                </a:solidFill>
                <a:latin typeface="Gill Sans MT" panose="020B0502020104020203" pitchFamily="34" charset="0"/>
              </a:rPr>
              <a:t>population</a:t>
            </a:r>
          </a:p>
          <a:p>
            <a:r>
              <a:rPr lang="en-US" sz="2400" dirty="0">
                <a:solidFill>
                  <a:srgbClr val="F57B20"/>
                </a:solidFill>
                <a:latin typeface="Gill Sans MT" panose="020B0502020104020203" pitchFamily="34" charset="0"/>
              </a:rPr>
              <a:t>These tend to be older folks (over the age of 45)</a:t>
            </a:r>
          </a:p>
        </p:txBody>
      </p:sp>
      <p:sp>
        <p:nvSpPr>
          <p:cNvPr id="2" name="Title 1"/>
          <p:cNvSpPr>
            <a:spLocks noGrp="1"/>
          </p:cNvSpPr>
          <p:nvPr>
            <p:ph type="title"/>
          </p:nvPr>
        </p:nvSpPr>
        <p:spPr>
          <a:xfrm>
            <a:off x="839789" y="1122770"/>
            <a:ext cx="5894643" cy="934630"/>
          </a:xfrm>
        </p:spPr>
        <p:txBody>
          <a:bodyPr>
            <a:noAutofit/>
          </a:bodyPr>
          <a:lstStyle/>
          <a:p>
            <a:r>
              <a:rPr lang="en-US" sz="4400" u="sng" dirty="0" smtClean="0">
                <a:solidFill>
                  <a:srgbClr val="1A2674"/>
                </a:solidFill>
                <a:latin typeface="Gill Sans MT" panose="020B0502020104020203" pitchFamily="34" charset="0"/>
              </a:rPr>
              <a:t>Network Roles: </a:t>
            </a:r>
            <a:r>
              <a:rPr lang="en-US" sz="4400" b="1" u="sng" dirty="0" smtClean="0">
                <a:solidFill>
                  <a:srgbClr val="1A2674"/>
                </a:solidFill>
                <a:latin typeface="Gill Sans MT" panose="020B0502020104020203" pitchFamily="34" charset="0"/>
              </a:rPr>
              <a:t>Isolates</a:t>
            </a:r>
            <a:endParaRPr lang="en-US" sz="4400" b="1" u="sng" dirty="0">
              <a:solidFill>
                <a:srgbClr val="1A2674"/>
              </a:solidFill>
              <a:latin typeface="Gill Sans MT" panose="020B0502020104020203" pitchFamily="34" charset="0"/>
            </a:endParaRPr>
          </a:p>
        </p:txBody>
      </p:sp>
    </p:spTree>
    <p:extLst>
      <p:ext uri="{BB962C8B-B14F-4D97-AF65-F5344CB8AC3E}">
        <p14:creationId xmlns:p14="http://schemas.microsoft.com/office/powerpoint/2010/main" val="21216183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1"/>
          <p:cNvSpPr>
            <a:spLocks noGrp="1"/>
          </p:cNvSpPr>
          <p:nvPr>
            <p:ph type="title"/>
          </p:nvPr>
        </p:nvSpPr>
        <p:spPr>
          <a:xfrm>
            <a:off x="839787" y="1186248"/>
            <a:ext cx="6067639" cy="871151"/>
          </a:xfrm>
        </p:spPr>
        <p:txBody>
          <a:bodyPr>
            <a:normAutofit/>
          </a:bodyPr>
          <a:lstStyle/>
          <a:p>
            <a:r>
              <a:rPr lang="en-US" sz="4400" b="1" u="sng" dirty="0" smtClean="0">
                <a:solidFill>
                  <a:srgbClr val="1A2674"/>
                </a:solidFill>
                <a:latin typeface="Gill Sans MT" panose="020B0502020104020203" pitchFamily="34" charset="0"/>
              </a:rPr>
              <a:t>Network Roles: Stars</a:t>
            </a:r>
            <a:endParaRPr lang="en-US" sz="4400" b="1" u="sng" dirty="0">
              <a:solidFill>
                <a:srgbClr val="1A2674"/>
              </a:solidFill>
              <a:latin typeface="Gill Sans MT" panose="020B0502020104020203" pitchFamily="34" charset="0"/>
            </a:endParaRPr>
          </a:p>
        </p:txBody>
      </p:sp>
      <p:pic>
        <p:nvPicPr>
          <p:cNvPr id="5" name="Content Placeholder 4" descr="MBA 2:Users:valdis:Desktop:Screen Shot 2017-03-28 at 2.47.57 PM.png"/>
          <p:cNvPicPr>
            <a:picLocks noGrp="1"/>
          </p:cNvPicPr>
          <p:nvPr>
            <p:ph idx="1"/>
          </p:nvPr>
        </p:nvPicPr>
        <p:blipFill>
          <a:blip r:embed="rId4">
            <a:extLst>
              <a:ext uri="{28A0092B-C50C-407E-A947-70E740481C1C}">
                <a14:useLocalDpi xmlns:a14="http://schemas.microsoft.com/office/drawing/2010/main" val="0"/>
              </a:ext>
            </a:extLst>
          </a:blip>
          <a:stretch>
            <a:fillRect/>
          </a:stretch>
        </p:blipFill>
        <p:spPr bwMode="auto">
          <a:xfrm>
            <a:off x="1645517" y="2953502"/>
            <a:ext cx="8182790" cy="2412657"/>
          </a:xfrm>
          <a:prstGeom prst="rect">
            <a:avLst/>
          </a:prstGeom>
          <a:noFill/>
          <a:ln>
            <a:noFill/>
          </a:ln>
        </p:spPr>
      </p:pic>
      <p:sp>
        <p:nvSpPr>
          <p:cNvPr id="4" name="Text Placeholder 3"/>
          <p:cNvSpPr>
            <a:spLocks noGrp="1"/>
          </p:cNvSpPr>
          <p:nvPr>
            <p:ph type="body" sz="half" idx="2"/>
          </p:nvPr>
        </p:nvSpPr>
        <p:spPr>
          <a:xfrm>
            <a:off x="2778210" y="5366159"/>
            <a:ext cx="6635577" cy="846438"/>
          </a:xfrm>
        </p:spPr>
        <p:txBody>
          <a:bodyPr>
            <a:noAutofit/>
          </a:bodyPr>
          <a:lstStyle/>
          <a:p>
            <a:r>
              <a:rPr lang="en-US" sz="3200" dirty="0" smtClean="0">
                <a:solidFill>
                  <a:srgbClr val="F57B20"/>
                </a:solidFill>
                <a:latin typeface="Gill Sans MT" panose="020B0502020104020203" pitchFamily="34" charset="0"/>
              </a:rPr>
              <a:t>Stars made up </a:t>
            </a:r>
            <a:r>
              <a:rPr lang="en-US" sz="3200" b="1" dirty="0" smtClean="0">
                <a:solidFill>
                  <a:srgbClr val="1A2674"/>
                </a:solidFill>
                <a:latin typeface="Gill Sans MT" panose="020B0502020104020203" pitchFamily="34" charset="0"/>
              </a:rPr>
              <a:t>25% </a:t>
            </a:r>
            <a:r>
              <a:rPr lang="en-US" sz="3200" dirty="0" smtClean="0">
                <a:solidFill>
                  <a:srgbClr val="F57B20"/>
                </a:solidFill>
                <a:latin typeface="Gill Sans MT" panose="020B0502020104020203" pitchFamily="34" charset="0"/>
              </a:rPr>
              <a:t>of the population.</a:t>
            </a:r>
            <a:endParaRPr lang="en-US" sz="3200" dirty="0">
              <a:solidFill>
                <a:srgbClr val="F57B20"/>
              </a:solidFill>
              <a:latin typeface="Gill Sans MT" panose="020B0502020104020203" pitchFamily="34" charset="0"/>
            </a:endParaRPr>
          </a:p>
        </p:txBody>
      </p:sp>
      <p:sp>
        <p:nvSpPr>
          <p:cNvPr id="3" name="Rectangle 2"/>
          <p:cNvSpPr/>
          <p:nvPr/>
        </p:nvSpPr>
        <p:spPr>
          <a:xfrm>
            <a:off x="839787" y="1846265"/>
            <a:ext cx="9005118" cy="1384995"/>
          </a:xfrm>
          <a:prstGeom prst="rect">
            <a:avLst/>
          </a:prstGeom>
        </p:spPr>
        <p:txBody>
          <a:bodyPr wrap="square">
            <a:spAutoFit/>
          </a:bodyPr>
          <a:lstStyle/>
          <a:p>
            <a:pPr algn="just"/>
            <a:endParaRPr lang="en-US" sz="2800" dirty="0">
              <a:solidFill>
                <a:srgbClr val="F57B20"/>
              </a:solidFill>
              <a:latin typeface="Gill Sans MT" panose="020B0502020104020203" pitchFamily="34" charset="0"/>
            </a:endParaRPr>
          </a:p>
          <a:p>
            <a:pPr algn="just"/>
            <a:r>
              <a:rPr lang="en-US" sz="2800" dirty="0">
                <a:solidFill>
                  <a:srgbClr val="F57B20"/>
                </a:solidFill>
                <a:latin typeface="Gill Sans MT" panose="020B0502020104020203" pitchFamily="34" charset="0"/>
              </a:rPr>
              <a:t>This is a person who may have many connections, but few if any of the connections are connected to each </a:t>
            </a:r>
            <a:r>
              <a:rPr lang="en-US" sz="2800" dirty="0" smtClean="0">
                <a:solidFill>
                  <a:srgbClr val="F57B20"/>
                </a:solidFill>
                <a:latin typeface="Gill Sans MT" panose="020B0502020104020203" pitchFamily="34" charset="0"/>
              </a:rPr>
              <a:t>other.</a:t>
            </a:r>
            <a:endParaRPr lang="en-US" sz="2800" dirty="0"/>
          </a:p>
        </p:txBody>
      </p:sp>
    </p:spTree>
    <p:extLst>
      <p:ext uri="{BB962C8B-B14F-4D97-AF65-F5344CB8AC3E}">
        <p14:creationId xmlns:p14="http://schemas.microsoft.com/office/powerpoint/2010/main" val="12210328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1"/>
          <p:cNvSpPr>
            <a:spLocks noGrp="1"/>
          </p:cNvSpPr>
          <p:nvPr>
            <p:ph type="title"/>
          </p:nvPr>
        </p:nvSpPr>
        <p:spPr>
          <a:xfrm>
            <a:off x="839788" y="1161534"/>
            <a:ext cx="6809044" cy="895865"/>
          </a:xfrm>
        </p:spPr>
        <p:txBody>
          <a:bodyPr>
            <a:normAutofit/>
          </a:bodyPr>
          <a:lstStyle/>
          <a:p>
            <a:r>
              <a:rPr lang="en-US" sz="4400" b="1" u="sng" dirty="0" smtClean="0">
                <a:solidFill>
                  <a:srgbClr val="1A2674"/>
                </a:solidFill>
                <a:latin typeface="Gill Sans MT" panose="020B0502020104020203" pitchFamily="34" charset="0"/>
              </a:rPr>
              <a:t>Network Roles: Cliques</a:t>
            </a:r>
            <a:endParaRPr lang="en-US" sz="4400" b="1" u="sng" dirty="0">
              <a:solidFill>
                <a:srgbClr val="1A2674"/>
              </a:solidFill>
              <a:latin typeface="Gill Sans MT" panose="020B0502020104020203" pitchFamily="34" charset="0"/>
            </a:endParaRPr>
          </a:p>
        </p:txBody>
      </p:sp>
      <p:pic>
        <p:nvPicPr>
          <p:cNvPr id="5" name="Content Placeholder 4" descr="MBA 2:Users:valdis:Desktop:Screen Shot 2017-03-28 at 2.58.36 PM.png"/>
          <p:cNvPicPr>
            <a:picLocks noGrp="1"/>
          </p:cNvPicPr>
          <p:nvPr>
            <p:ph idx="1"/>
          </p:nvPr>
        </p:nvPicPr>
        <p:blipFill rotWithShape="1">
          <a:blip r:embed="rId4">
            <a:extLst>
              <a:ext uri="{28A0092B-C50C-407E-A947-70E740481C1C}">
                <a14:useLocalDpi xmlns:a14="http://schemas.microsoft.com/office/drawing/2010/main" val="0"/>
              </a:ext>
            </a:extLst>
          </a:blip>
          <a:srcRect l="5504" t="8774" r="6791" b="13925"/>
          <a:stretch/>
        </p:blipFill>
        <p:spPr bwMode="auto">
          <a:xfrm>
            <a:off x="4670853" y="3312734"/>
            <a:ext cx="6796217" cy="1680519"/>
          </a:xfrm>
          <a:prstGeom prst="rect">
            <a:avLst/>
          </a:prstGeom>
          <a:noFill/>
          <a:ln>
            <a:noFill/>
          </a:ln>
        </p:spPr>
      </p:pic>
      <p:sp>
        <p:nvSpPr>
          <p:cNvPr id="4" name="Text Placeholder 3"/>
          <p:cNvSpPr>
            <a:spLocks noGrp="1"/>
          </p:cNvSpPr>
          <p:nvPr>
            <p:ph type="body" sz="half" idx="2"/>
          </p:nvPr>
        </p:nvSpPr>
        <p:spPr>
          <a:xfrm>
            <a:off x="839788" y="2268026"/>
            <a:ext cx="10577855" cy="834081"/>
          </a:xfrm>
        </p:spPr>
        <p:txBody>
          <a:bodyPr>
            <a:noAutofit/>
          </a:bodyPr>
          <a:lstStyle/>
          <a:p>
            <a:r>
              <a:rPr lang="en-US" sz="2800" dirty="0">
                <a:solidFill>
                  <a:srgbClr val="F57B20"/>
                </a:solidFill>
                <a:latin typeface="Gill Sans MT" panose="020B0502020104020203" pitchFamily="34" charset="0"/>
              </a:rPr>
              <a:t>The most connected persons in a group are cliques — most of their connections are also connected to each other</a:t>
            </a:r>
            <a:r>
              <a:rPr lang="en-US" sz="2800" dirty="0" smtClean="0">
                <a:solidFill>
                  <a:srgbClr val="F57B20"/>
                </a:solidFill>
                <a:latin typeface="Gill Sans MT" panose="020B0502020104020203" pitchFamily="34" charset="0"/>
              </a:rPr>
              <a:t>.</a:t>
            </a:r>
          </a:p>
        </p:txBody>
      </p:sp>
      <p:sp>
        <p:nvSpPr>
          <p:cNvPr id="3" name="Rectangle 2"/>
          <p:cNvSpPr/>
          <p:nvPr/>
        </p:nvSpPr>
        <p:spPr>
          <a:xfrm>
            <a:off x="839788" y="5108523"/>
            <a:ext cx="7809942" cy="584775"/>
          </a:xfrm>
          <a:prstGeom prst="rect">
            <a:avLst/>
          </a:prstGeom>
        </p:spPr>
        <p:txBody>
          <a:bodyPr wrap="square">
            <a:spAutoFit/>
          </a:bodyPr>
          <a:lstStyle/>
          <a:p>
            <a:r>
              <a:rPr lang="en-US" sz="2800" dirty="0" smtClean="0">
                <a:solidFill>
                  <a:srgbClr val="F57B20"/>
                </a:solidFill>
                <a:latin typeface="Gill Sans MT" panose="020B0502020104020203" pitchFamily="34" charset="0"/>
              </a:rPr>
              <a:t>Another </a:t>
            </a:r>
            <a:r>
              <a:rPr lang="en-US" sz="3200" b="1" dirty="0">
                <a:solidFill>
                  <a:srgbClr val="1A2674"/>
                </a:solidFill>
                <a:latin typeface="Gill Sans MT" panose="020B0502020104020203" pitchFamily="34" charset="0"/>
              </a:rPr>
              <a:t>23% </a:t>
            </a:r>
            <a:r>
              <a:rPr lang="en-US" sz="2800" dirty="0">
                <a:solidFill>
                  <a:srgbClr val="F57B20"/>
                </a:solidFill>
                <a:latin typeface="Gill Sans MT" panose="020B0502020104020203" pitchFamily="34" charset="0"/>
              </a:rPr>
              <a:t>are mix-mode (part Clique, part star)</a:t>
            </a:r>
          </a:p>
        </p:txBody>
      </p:sp>
      <p:sp>
        <p:nvSpPr>
          <p:cNvPr id="7" name="Rectangle 6"/>
          <p:cNvSpPr/>
          <p:nvPr/>
        </p:nvSpPr>
        <p:spPr>
          <a:xfrm>
            <a:off x="839788" y="2974325"/>
            <a:ext cx="3451654" cy="1877437"/>
          </a:xfrm>
          <a:prstGeom prst="rect">
            <a:avLst/>
          </a:prstGeom>
        </p:spPr>
        <p:txBody>
          <a:bodyPr wrap="square">
            <a:spAutoFit/>
          </a:bodyPr>
          <a:lstStyle/>
          <a:p>
            <a:endParaRPr lang="en-US" sz="2800" dirty="0">
              <a:solidFill>
                <a:srgbClr val="F57B20"/>
              </a:solidFill>
              <a:latin typeface="Gill Sans MT" panose="020B0502020104020203" pitchFamily="34" charset="0"/>
            </a:endParaRPr>
          </a:p>
          <a:p>
            <a:r>
              <a:rPr lang="en-US" sz="2800" dirty="0">
                <a:solidFill>
                  <a:srgbClr val="F57B20"/>
                </a:solidFill>
                <a:latin typeface="Gill Sans MT" panose="020B0502020104020203" pitchFamily="34" charset="0"/>
              </a:rPr>
              <a:t>Cliques make up </a:t>
            </a:r>
            <a:r>
              <a:rPr lang="en-US" sz="3200" b="1" dirty="0">
                <a:solidFill>
                  <a:srgbClr val="1A2674"/>
                </a:solidFill>
                <a:latin typeface="Gill Sans MT" panose="020B0502020104020203" pitchFamily="34" charset="0"/>
              </a:rPr>
              <a:t>37% </a:t>
            </a:r>
            <a:r>
              <a:rPr lang="en-US" sz="2800" dirty="0">
                <a:solidFill>
                  <a:srgbClr val="F57B20"/>
                </a:solidFill>
                <a:latin typeface="Gill Sans MT" panose="020B0502020104020203" pitchFamily="34" charset="0"/>
              </a:rPr>
              <a:t>of the total population.</a:t>
            </a:r>
          </a:p>
        </p:txBody>
      </p:sp>
    </p:spTree>
    <p:extLst>
      <p:ext uri="{BB962C8B-B14F-4D97-AF65-F5344CB8AC3E}">
        <p14:creationId xmlns:p14="http://schemas.microsoft.com/office/powerpoint/2010/main" val="5448750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1"/>
          <p:cNvSpPr>
            <a:spLocks noGrp="1"/>
          </p:cNvSpPr>
          <p:nvPr>
            <p:ph type="title"/>
          </p:nvPr>
        </p:nvSpPr>
        <p:spPr>
          <a:xfrm>
            <a:off x="907750" y="1223319"/>
            <a:ext cx="4683682" cy="1337619"/>
          </a:xfrm>
        </p:spPr>
        <p:txBody>
          <a:bodyPr>
            <a:noAutofit/>
          </a:bodyPr>
          <a:lstStyle/>
          <a:p>
            <a:r>
              <a:rPr lang="en-US" sz="4400" b="1" u="sng" dirty="0" smtClean="0">
                <a:solidFill>
                  <a:srgbClr val="1A2674"/>
                </a:solidFill>
                <a:latin typeface="Gill Sans MT" panose="020B0502020104020203" pitchFamily="34" charset="0"/>
              </a:rPr>
              <a:t>Network: Bridging the Gap </a:t>
            </a:r>
            <a:endParaRPr lang="en-US" sz="4400" b="1" u="sng" dirty="0">
              <a:solidFill>
                <a:srgbClr val="1A2674"/>
              </a:solidFill>
              <a:latin typeface="Gill Sans MT" panose="020B0502020104020203" pitchFamily="34" charset="0"/>
            </a:endParaRPr>
          </a:p>
        </p:txBody>
      </p:sp>
      <p:pic>
        <p:nvPicPr>
          <p:cNvPr id="5" name="Content Placeholder 4" descr="MBA 2:Users:valdis:Desktop:Screen Shot 2017-03-15 at 5.21.14 PM.png"/>
          <p:cNvPicPr>
            <a:picLocks noGrp="1"/>
          </p:cNvPicPr>
          <p:nvPr>
            <p:ph idx="1"/>
          </p:nvPr>
        </p:nvPicPr>
        <p:blipFill rotWithShape="1">
          <a:blip r:embed="rId4">
            <a:extLst>
              <a:ext uri="{28A0092B-C50C-407E-A947-70E740481C1C}">
                <a14:useLocalDpi xmlns:a14="http://schemas.microsoft.com/office/drawing/2010/main" val="0"/>
              </a:ext>
            </a:extLst>
          </a:blip>
          <a:srcRect l="1736" r="2699" b="1254"/>
          <a:stretch/>
        </p:blipFill>
        <p:spPr bwMode="auto">
          <a:xfrm rot="16200000">
            <a:off x="6065384" y="942741"/>
            <a:ext cx="5177484" cy="5540923"/>
          </a:xfrm>
          <a:prstGeom prst="rect">
            <a:avLst/>
          </a:prstGeom>
          <a:noFill/>
          <a:ln>
            <a:noFill/>
          </a:ln>
        </p:spPr>
      </p:pic>
      <p:sp>
        <p:nvSpPr>
          <p:cNvPr id="4" name="Text Placeholder 3"/>
          <p:cNvSpPr>
            <a:spLocks noGrp="1"/>
          </p:cNvSpPr>
          <p:nvPr>
            <p:ph type="body" sz="half" idx="2"/>
          </p:nvPr>
        </p:nvSpPr>
        <p:spPr>
          <a:xfrm>
            <a:off x="975713" y="3092279"/>
            <a:ext cx="4547757" cy="2020330"/>
          </a:xfrm>
        </p:spPr>
        <p:txBody>
          <a:bodyPr/>
          <a:lstStyle/>
          <a:p>
            <a:r>
              <a:rPr lang="en-US" sz="3600" b="1" dirty="0" smtClean="0">
                <a:solidFill>
                  <a:srgbClr val="1A2674"/>
                </a:solidFill>
                <a:latin typeface="Gill Sans MT" panose="020B0502020104020203" pitchFamily="34" charset="0"/>
              </a:rPr>
              <a:t>85</a:t>
            </a:r>
            <a:r>
              <a:rPr lang="en-US" sz="3600" b="1" dirty="0">
                <a:solidFill>
                  <a:srgbClr val="1A2674"/>
                </a:solidFill>
                <a:latin typeface="Gill Sans MT" panose="020B0502020104020203" pitchFamily="34" charset="0"/>
              </a:rPr>
              <a:t>% </a:t>
            </a:r>
            <a:r>
              <a:rPr lang="en-US" sz="3200" dirty="0">
                <a:solidFill>
                  <a:srgbClr val="F57B20"/>
                </a:solidFill>
                <a:latin typeface="Gill Sans MT" panose="020B0502020104020203" pitchFamily="34" charset="0"/>
              </a:rPr>
              <a:t>of the survey participants have a star, </a:t>
            </a:r>
            <a:r>
              <a:rPr lang="en-US" sz="3200" dirty="0" smtClean="0">
                <a:solidFill>
                  <a:srgbClr val="F57B20"/>
                </a:solidFill>
                <a:latin typeface="Gill Sans MT" panose="020B0502020104020203" pitchFamily="34" charset="0"/>
              </a:rPr>
              <a:t>clique, </a:t>
            </a:r>
            <a:r>
              <a:rPr lang="en-US" sz="3200" dirty="0">
                <a:solidFill>
                  <a:srgbClr val="F57B20"/>
                </a:solidFill>
                <a:latin typeface="Gill Sans MT" panose="020B0502020104020203" pitchFamily="34" charset="0"/>
              </a:rPr>
              <a:t>or mix-mode network</a:t>
            </a:r>
            <a:r>
              <a:rPr lang="en-US" sz="3200" dirty="0" smtClean="0">
                <a:solidFill>
                  <a:srgbClr val="F57B20"/>
                </a:solidFill>
                <a:latin typeface="Gill Sans MT" panose="020B0502020104020203" pitchFamily="34" charset="0"/>
              </a:rPr>
              <a:t>.</a:t>
            </a:r>
            <a:endParaRPr lang="en-US" dirty="0"/>
          </a:p>
          <a:p>
            <a:endParaRPr lang="en-US" dirty="0"/>
          </a:p>
        </p:txBody>
      </p:sp>
    </p:spTree>
    <p:extLst>
      <p:ext uri="{BB962C8B-B14F-4D97-AF65-F5344CB8AC3E}">
        <p14:creationId xmlns:p14="http://schemas.microsoft.com/office/powerpoint/2010/main" val="8439886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1"/>
          <p:cNvSpPr>
            <a:spLocks noGrp="1"/>
          </p:cNvSpPr>
          <p:nvPr>
            <p:ph type="title"/>
          </p:nvPr>
        </p:nvSpPr>
        <p:spPr>
          <a:xfrm>
            <a:off x="838200" y="1309817"/>
            <a:ext cx="10515600" cy="906634"/>
          </a:xfrm>
        </p:spPr>
        <p:txBody>
          <a:bodyPr/>
          <a:lstStyle/>
          <a:p>
            <a:r>
              <a:rPr lang="en-US" dirty="0" smtClean="0">
                <a:solidFill>
                  <a:srgbClr val="F57B20"/>
                </a:solidFill>
                <a:latin typeface="Gill Sans MT" panose="020B0502020104020203" pitchFamily="34" charset="0"/>
              </a:rPr>
              <a:t>Mobile Beacon: Research Schedule</a:t>
            </a:r>
            <a:endParaRPr lang="en-US" dirty="0">
              <a:solidFill>
                <a:srgbClr val="F57B20"/>
              </a:solidFill>
              <a:latin typeface="Gill Sans MT" panose="020B0502020104020203" pitchFamily="34" charset="0"/>
            </a:endParaRPr>
          </a:p>
        </p:txBody>
      </p:sp>
      <p:sp>
        <p:nvSpPr>
          <p:cNvPr id="3" name="Content Placeholder 2"/>
          <p:cNvSpPr>
            <a:spLocks noGrp="1"/>
          </p:cNvSpPr>
          <p:nvPr>
            <p:ph idx="1"/>
          </p:nvPr>
        </p:nvSpPr>
        <p:spPr>
          <a:xfrm>
            <a:off x="838200" y="2216450"/>
            <a:ext cx="10515600" cy="4026887"/>
          </a:xfrm>
        </p:spPr>
        <p:txBody>
          <a:bodyPr>
            <a:normAutofit/>
          </a:bodyPr>
          <a:lstStyle/>
          <a:p>
            <a:pPr marL="0" indent="0">
              <a:buNone/>
            </a:pPr>
            <a:r>
              <a:rPr lang="en-US" sz="2400" dirty="0" smtClean="0">
                <a:latin typeface="Gill Sans MT" panose="020B0502020104020203" pitchFamily="34" charset="0"/>
              </a:rPr>
              <a:t>Data mining/clean-up </a:t>
            </a:r>
          </a:p>
          <a:p>
            <a:pPr marL="457200" lvl="1" indent="0">
              <a:buNone/>
            </a:pPr>
            <a:r>
              <a:rPr lang="en-US" sz="2000" i="1" dirty="0" smtClean="0">
                <a:solidFill>
                  <a:srgbClr val="1A2674"/>
                </a:solidFill>
                <a:latin typeface="Gill Sans MT" panose="020B0502020104020203" pitchFamily="34" charset="0"/>
              </a:rPr>
              <a:t>Validate your data and streamline collection!</a:t>
            </a:r>
          </a:p>
          <a:p>
            <a:pPr marL="0" indent="0">
              <a:buNone/>
            </a:pPr>
            <a:r>
              <a:rPr lang="en-US" sz="2400" dirty="0" smtClean="0">
                <a:latin typeface="Gill Sans MT" panose="020B0502020104020203" pitchFamily="34" charset="0"/>
              </a:rPr>
              <a:t>Direct client (nonprofit) partner survey</a:t>
            </a:r>
          </a:p>
          <a:p>
            <a:pPr marL="457200" lvl="1" indent="0">
              <a:buNone/>
            </a:pPr>
            <a:r>
              <a:rPr lang="en-US" sz="2000" i="1" dirty="0" smtClean="0">
                <a:solidFill>
                  <a:srgbClr val="1A2674"/>
                </a:solidFill>
                <a:latin typeface="Gill Sans MT" panose="020B0502020104020203" pitchFamily="34" charset="0"/>
              </a:rPr>
              <a:t>Learn about the relationships your partners may have with your constituents.</a:t>
            </a:r>
          </a:p>
          <a:p>
            <a:pPr marL="0" indent="0">
              <a:buNone/>
            </a:pPr>
            <a:r>
              <a:rPr lang="en-US" sz="2400" dirty="0" smtClean="0">
                <a:latin typeface="Gill Sans MT" panose="020B0502020104020203" pitchFamily="34" charset="0"/>
              </a:rPr>
              <a:t>End-user survey</a:t>
            </a:r>
          </a:p>
          <a:p>
            <a:pPr marL="457200" lvl="1" indent="0">
              <a:buNone/>
            </a:pPr>
            <a:r>
              <a:rPr lang="en-US" sz="2000" i="1" dirty="0" smtClean="0">
                <a:solidFill>
                  <a:srgbClr val="1A2674"/>
                </a:solidFill>
                <a:latin typeface="Gill Sans MT" panose="020B0502020104020203" pitchFamily="34" charset="0"/>
              </a:rPr>
              <a:t>Quantify your impact.</a:t>
            </a:r>
          </a:p>
          <a:p>
            <a:pPr marL="0" indent="0">
              <a:buNone/>
            </a:pPr>
            <a:r>
              <a:rPr lang="en-US" sz="2400" dirty="0" smtClean="0">
                <a:latin typeface="Gill Sans MT" panose="020B0502020104020203" pitchFamily="34" charset="0"/>
              </a:rPr>
              <a:t>Customer service/feedback testimonial interviews</a:t>
            </a:r>
          </a:p>
          <a:p>
            <a:pPr marL="457200" lvl="1" indent="0">
              <a:buNone/>
            </a:pPr>
            <a:r>
              <a:rPr lang="en-US" sz="2000" i="1" dirty="0" smtClean="0">
                <a:solidFill>
                  <a:srgbClr val="1A2674"/>
                </a:solidFill>
                <a:latin typeface="Gill Sans MT" panose="020B0502020104020203" pitchFamily="34" charset="0"/>
              </a:rPr>
              <a:t>Qualify your impact</a:t>
            </a:r>
          </a:p>
          <a:p>
            <a:pPr marL="0" indent="0">
              <a:buNone/>
            </a:pPr>
            <a:r>
              <a:rPr lang="en-US" sz="2400" dirty="0" smtClean="0">
                <a:latin typeface="Gill Sans MT" panose="020B0502020104020203" pitchFamily="34" charset="0"/>
              </a:rPr>
              <a:t>Social Network Mapping/Anthropological investigation</a:t>
            </a:r>
          </a:p>
          <a:p>
            <a:pPr marL="457200" lvl="1" indent="0">
              <a:buNone/>
            </a:pPr>
            <a:r>
              <a:rPr lang="en-US" sz="2000" i="1" dirty="0" smtClean="0">
                <a:solidFill>
                  <a:srgbClr val="1A2674"/>
                </a:solidFill>
                <a:latin typeface="Gill Sans MT" panose="020B0502020104020203" pitchFamily="34" charset="0"/>
              </a:rPr>
              <a:t>Better understand the community your serve</a:t>
            </a:r>
            <a:endParaRPr lang="en-US" sz="2000" i="1" dirty="0">
              <a:solidFill>
                <a:srgbClr val="1A2674"/>
              </a:solidFill>
              <a:latin typeface="Gill Sans MT" panose="020B0502020104020203" pitchFamily="34" charset="0"/>
            </a:endParaRPr>
          </a:p>
        </p:txBody>
      </p:sp>
    </p:spTree>
    <p:extLst>
      <p:ext uri="{BB962C8B-B14F-4D97-AF65-F5344CB8AC3E}">
        <p14:creationId xmlns:p14="http://schemas.microsoft.com/office/powerpoint/2010/main" val="6883704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7" name="Title 6"/>
          <p:cNvSpPr>
            <a:spLocks noGrp="1"/>
          </p:cNvSpPr>
          <p:nvPr>
            <p:ph type="title"/>
          </p:nvPr>
        </p:nvSpPr>
        <p:spPr>
          <a:xfrm>
            <a:off x="838200" y="1148083"/>
            <a:ext cx="10826578" cy="1325563"/>
          </a:xfrm>
        </p:spPr>
        <p:txBody>
          <a:bodyPr/>
          <a:lstStyle/>
          <a:p>
            <a:pPr algn="ctr"/>
            <a:r>
              <a:rPr lang="en-US" b="1" u="sng" dirty="0" smtClean="0">
                <a:solidFill>
                  <a:srgbClr val="1A2674"/>
                </a:solidFill>
                <a:latin typeface="Gill Sans MT" panose="020B0502020104020203" pitchFamily="34" charset="0"/>
              </a:rPr>
              <a:t>Network Weaving for Inclusion </a:t>
            </a:r>
            <a:br>
              <a:rPr lang="en-US" b="1" u="sng" dirty="0" smtClean="0">
                <a:solidFill>
                  <a:srgbClr val="1A2674"/>
                </a:solidFill>
                <a:latin typeface="Gill Sans MT" panose="020B0502020104020203" pitchFamily="34" charset="0"/>
              </a:rPr>
            </a:br>
            <a:r>
              <a:rPr lang="en-US" b="1" u="sng" dirty="0" smtClean="0">
                <a:solidFill>
                  <a:srgbClr val="1A2674"/>
                </a:solidFill>
                <a:latin typeface="Gill Sans MT" panose="020B0502020104020203" pitchFamily="34" charset="0"/>
              </a:rPr>
              <a:t>and Program Growth</a:t>
            </a:r>
            <a:endParaRPr lang="en-US" b="1" u="sng" dirty="0">
              <a:solidFill>
                <a:srgbClr val="1A2674"/>
              </a:solidFill>
              <a:latin typeface="Gill Sans MT" panose="020B0502020104020203" pitchFamily="34" charset="0"/>
            </a:endParaRPr>
          </a:p>
        </p:txBody>
      </p:sp>
      <p:sp>
        <p:nvSpPr>
          <p:cNvPr id="8" name="Content Placeholder 7"/>
          <p:cNvSpPr>
            <a:spLocks noGrp="1"/>
          </p:cNvSpPr>
          <p:nvPr>
            <p:ph idx="1"/>
          </p:nvPr>
        </p:nvSpPr>
        <p:spPr>
          <a:xfrm>
            <a:off x="838200" y="2644345"/>
            <a:ext cx="10515600" cy="3507904"/>
          </a:xfrm>
        </p:spPr>
        <p:txBody>
          <a:bodyPr>
            <a:normAutofit/>
          </a:bodyPr>
          <a:lstStyle/>
          <a:p>
            <a:pPr>
              <a:buClr>
                <a:srgbClr val="1A2674"/>
              </a:buClr>
            </a:pPr>
            <a:r>
              <a:rPr lang="en-US" sz="2400" dirty="0">
                <a:solidFill>
                  <a:srgbClr val="F57B20"/>
                </a:solidFill>
                <a:latin typeface="Gill Sans MT" panose="020B0502020104020203" pitchFamily="34" charset="0"/>
              </a:rPr>
              <a:t>While income is often a driving force in program qualification, </a:t>
            </a:r>
            <a:r>
              <a:rPr lang="en-US" sz="2400" dirty="0" smtClean="0">
                <a:solidFill>
                  <a:srgbClr val="F57B20"/>
                </a:solidFill>
                <a:latin typeface="Gill Sans MT" panose="020B0502020104020203" pitchFamily="34" charset="0"/>
              </a:rPr>
              <a:t>it </a:t>
            </a:r>
            <a:r>
              <a:rPr lang="en-US" sz="2400" dirty="0">
                <a:solidFill>
                  <a:srgbClr val="F57B20"/>
                </a:solidFill>
                <a:latin typeface="Gill Sans MT" panose="020B0502020104020203" pitchFamily="34" charset="0"/>
              </a:rPr>
              <a:t>does not a determine a person’s social role in the </a:t>
            </a:r>
            <a:r>
              <a:rPr lang="en-US" sz="2400" dirty="0" smtClean="0">
                <a:solidFill>
                  <a:srgbClr val="F57B20"/>
                </a:solidFill>
                <a:latin typeface="Gill Sans MT" panose="020B0502020104020203" pitchFamily="34" charset="0"/>
              </a:rPr>
              <a:t>community</a:t>
            </a:r>
            <a:endParaRPr lang="en-US" sz="2400" dirty="0">
              <a:solidFill>
                <a:srgbClr val="F57B20"/>
              </a:solidFill>
              <a:latin typeface="Gill Sans MT" panose="020B0502020104020203" pitchFamily="34" charset="0"/>
            </a:endParaRPr>
          </a:p>
          <a:p>
            <a:pPr>
              <a:buClr>
                <a:srgbClr val="1A2674"/>
              </a:buClr>
            </a:pPr>
            <a:r>
              <a:rPr lang="en-US" sz="2400" dirty="0">
                <a:solidFill>
                  <a:srgbClr val="F57B20"/>
                </a:solidFill>
                <a:latin typeface="Gill Sans MT" panose="020B0502020104020203" pitchFamily="34" charset="0"/>
              </a:rPr>
              <a:t>S</a:t>
            </a:r>
            <a:r>
              <a:rPr lang="en-US" sz="2400" dirty="0" smtClean="0">
                <a:solidFill>
                  <a:srgbClr val="F57B20"/>
                </a:solidFill>
                <a:latin typeface="Gill Sans MT" panose="020B0502020104020203" pitchFamily="34" charset="0"/>
              </a:rPr>
              <a:t>pending </a:t>
            </a:r>
            <a:r>
              <a:rPr lang="en-US" sz="2400" dirty="0">
                <a:solidFill>
                  <a:srgbClr val="F57B20"/>
                </a:solidFill>
                <a:latin typeface="Gill Sans MT" panose="020B0502020104020203" pitchFamily="34" charset="0"/>
              </a:rPr>
              <a:t>time, money and focus on recruiting individuals within an income bracket across the board is not the most efficient approach if the goal is program growth and community penetration. </a:t>
            </a:r>
            <a:endParaRPr lang="en-US" sz="2400" dirty="0" smtClean="0">
              <a:solidFill>
                <a:srgbClr val="F57B20"/>
              </a:solidFill>
              <a:latin typeface="Gill Sans MT" panose="020B0502020104020203" pitchFamily="34" charset="0"/>
            </a:endParaRPr>
          </a:p>
          <a:p>
            <a:pPr>
              <a:buClr>
                <a:srgbClr val="1A2674"/>
              </a:buClr>
            </a:pPr>
            <a:r>
              <a:rPr lang="en-US" sz="2400" dirty="0" smtClean="0">
                <a:solidFill>
                  <a:srgbClr val="F57B20"/>
                </a:solidFill>
                <a:latin typeface="Gill Sans MT" panose="020B0502020104020203" pitchFamily="34" charset="0"/>
              </a:rPr>
              <a:t> </a:t>
            </a:r>
            <a:r>
              <a:rPr lang="en-US" sz="2400" dirty="0">
                <a:solidFill>
                  <a:srgbClr val="F57B20"/>
                </a:solidFill>
                <a:latin typeface="Gill Sans MT" panose="020B0502020104020203" pitchFamily="34" charset="0"/>
              </a:rPr>
              <a:t>Instead, adding questions that identify a person’s role in the network at the point of intake, can offer </a:t>
            </a:r>
            <a:r>
              <a:rPr lang="en-US" sz="2400" dirty="0" smtClean="0">
                <a:solidFill>
                  <a:srgbClr val="F57B20"/>
                </a:solidFill>
                <a:latin typeface="Gill Sans MT" panose="020B0502020104020203" pitchFamily="34" charset="0"/>
              </a:rPr>
              <a:t>alternative </a:t>
            </a:r>
            <a:r>
              <a:rPr lang="en-US" sz="2400" dirty="0">
                <a:solidFill>
                  <a:srgbClr val="F57B20"/>
                </a:solidFill>
                <a:latin typeface="Gill Sans MT" panose="020B0502020104020203" pitchFamily="34" charset="0"/>
              </a:rPr>
              <a:t>strategies for expending resources on weaving those most difficult to connect into existing cliques while incentivizing the better-connected participants to bring their existing networks into the fold.</a:t>
            </a:r>
          </a:p>
        </p:txBody>
      </p:sp>
    </p:spTree>
    <p:extLst>
      <p:ext uri="{BB962C8B-B14F-4D97-AF65-F5344CB8AC3E}">
        <p14:creationId xmlns:p14="http://schemas.microsoft.com/office/powerpoint/2010/main" val="7877185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1"/>
          <p:cNvSpPr>
            <a:spLocks noGrp="1"/>
          </p:cNvSpPr>
          <p:nvPr>
            <p:ph type="title"/>
          </p:nvPr>
        </p:nvSpPr>
        <p:spPr>
          <a:xfrm>
            <a:off x="838200" y="1144588"/>
            <a:ext cx="10515600" cy="899856"/>
          </a:xfrm>
        </p:spPr>
        <p:txBody>
          <a:bodyPr/>
          <a:lstStyle/>
          <a:p>
            <a:r>
              <a:rPr lang="en-US" b="1" u="sng" dirty="0" smtClean="0">
                <a:solidFill>
                  <a:srgbClr val="1A2674"/>
                </a:solidFill>
                <a:latin typeface="Gill Sans MT" panose="020B0502020104020203" pitchFamily="34" charset="0"/>
              </a:rPr>
              <a:t>Types of Useful Intake Questions</a:t>
            </a:r>
            <a:endParaRPr lang="en-US" b="1" u="sng" dirty="0">
              <a:solidFill>
                <a:srgbClr val="1A2674"/>
              </a:solidFill>
              <a:latin typeface="Gill Sans MT" panose="020B0502020104020203" pitchFamily="34" charset="0"/>
            </a:endParaRPr>
          </a:p>
        </p:txBody>
      </p:sp>
      <p:sp>
        <p:nvSpPr>
          <p:cNvPr id="3" name="Content Placeholder 2"/>
          <p:cNvSpPr>
            <a:spLocks noGrp="1"/>
          </p:cNvSpPr>
          <p:nvPr>
            <p:ph idx="1"/>
          </p:nvPr>
        </p:nvSpPr>
        <p:spPr>
          <a:xfrm>
            <a:off x="838200" y="2273642"/>
            <a:ext cx="10515600" cy="3114397"/>
          </a:xfrm>
        </p:spPr>
        <p:txBody>
          <a:bodyPr>
            <a:normAutofit/>
          </a:bodyPr>
          <a:lstStyle/>
          <a:p>
            <a:pPr>
              <a:buClr>
                <a:srgbClr val="1A2674"/>
              </a:buClr>
            </a:pPr>
            <a:r>
              <a:rPr lang="en-US" sz="2400" dirty="0" smtClean="0">
                <a:solidFill>
                  <a:srgbClr val="F57B20"/>
                </a:solidFill>
                <a:latin typeface="Gill Sans MT" panose="020B0502020104020203" pitchFamily="34" charset="0"/>
              </a:rPr>
              <a:t>Is there a person, or are there people you go to for help with your computer or internet?</a:t>
            </a:r>
          </a:p>
          <a:p>
            <a:pPr lvl="1">
              <a:buClr>
                <a:srgbClr val="1A2674"/>
              </a:buClr>
            </a:pPr>
            <a:r>
              <a:rPr lang="en-US" dirty="0" smtClean="0">
                <a:solidFill>
                  <a:srgbClr val="F57B20"/>
                </a:solidFill>
                <a:latin typeface="Gill Sans MT" panose="020B0502020104020203" pitchFamily="34" charset="0"/>
              </a:rPr>
              <a:t>Are YOU this person for others in your network?</a:t>
            </a:r>
          </a:p>
          <a:p>
            <a:pPr>
              <a:buClr>
                <a:srgbClr val="1A2674"/>
              </a:buClr>
            </a:pPr>
            <a:r>
              <a:rPr lang="en-US" sz="2400" dirty="0" smtClean="0">
                <a:solidFill>
                  <a:srgbClr val="F57B20"/>
                </a:solidFill>
                <a:latin typeface="Gill Sans MT" panose="020B0502020104020203" pitchFamily="34" charset="0"/>
              </a:rPr>
              <a:t>Do you know others that struggle with the affordability or operability of their internet connection?</a:t>
            </a:r>
          </a:p>
          <a:p>
            <a:pPr>
              <a:buClr>
                <a:srgbClr val="1A2674"/>
              </a:buClr>
            </a:pPr>
            <a:r>
              <a:rPr lang="en-US" sz="2400" dirty="0" smtClean="0">
                <a:solidFill>
                  <a:srgbClr val="F57B20"/>
                </a:solidFill>
                <a:latin typeface="Gill Sans MT" panose="020B0502020104020203" pitchFamily="34" charset="0"/>
              </a:rPr>
              <a:t>Are you already a member of any online communities?</a:t>
            </a:r>
          </a:p>
          <a:p>
            <a:pPr lvl="1">
              <a:buClr>
                <a:srgbClr val="1A2674"/>
              </a:buClr>
            </a:pPr>
            <a:r>
              <a:rPr lang="en-US" dirty="0" smtClean="0">
                <a:solidFill>
                  <a:srgbClr val="F57B20"/>
                </a:solidFill>
                <a:latin typeface="Gill Sans MT" panose="020B0502020104020203" pitchFamily="34" charset="0"/>
              </a:rPr>
              <a:t>Facebook, twitter, Instagram, community groups</a:t>
            </a:r>
          </a:p>
        </p:txBody>
      </p:sp>
    </p:spTree>
    <p:extLst>
      <p:ext uri="{BB962C8B-B14F-4D97-AF65-F5344CB8AC3E}">
        <p14:creationId xmlns:p14="http://schemas.microsoft.com/office/powerpoint/2010/main" val="3603064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5" name="Subtitle 4"/>
          <p:cNvSpPr>
            <a:spLocks noGrp="1"/>
          </p:cNvSpPr>
          <p:nvPr>
            <p:ph type="subTitle" idx="1"/>
          </p:nvPr>
        </p:nvSpPr>
        <p:spPr>
          <a:xfrm>
            <a:off x="1524000" y="3824460"/>
            <a:ext cx="9144000" cy="1655762"/>
          </a:xfrm>
        </p:spPr>
        <p:txBody>
          <a:bodyPr>
            <a:normAutofit fontScale="70000" lnSpcReduction="20000"/>
          </a:bodyPr>
          <a:lstStyle/>
          <a:p>
            <a:endParaRPr lang="en-US" dirty="0">
              <a:solidFill>
                <a:srgbClr val="1A2674"/>
              </a:solidFill>
              <a:latin typeface="Century Gothic" charset="0"/>
              <a:ea typeface="Century Gothic" charset="0"/>
              <a:cs typeface="Century Gothic" charset="0"/>
            </a:endParaRPr>
          </a:p>
          <a:p>
            <a:pPr algn="l"/>
            <a:r>
              <a:rPr lang="en-US" sz="3100" b="1" dirty="0" smtClean="0">
                <a:solidFill>
                  <a:srgbClr val="1A2674"/>
                </a:solidFill>
                <a:latin typeface="Century Gothic" charset="0"/>
                <a:ea typeface="Century Gothic" charset="0"/>
                <a:cs typeface="Century Gothic" charset="0"/>
              </a:rPr>
              <a:t>Samantha Schartman</a:t>
            </a:r>
          </a:p>
          <a:p>
            <a:pPr algn="l"/>
            <a:r>
              <a:rPr lang="en-US" dirty="0" smtClean="0">
                <a:solidFill>
                  <a:srgbClr val="1A2674"/>
                </a:solidFill>
                <a:latin typeface="Century Gothic" charset="0"/>
                <a:ea typeface="Century Gothic" charset="0"/>
                <a:cs typeface="Century Gothic" charset="0"/>
              </a:rPr>
              <a:t>Research Director, </a:t>
            </a:r>
            <a:r>
              <a:rPr lang="en-US" i="1" dirty="0" smtClean="0">
                <a:solidFill>
                  <a:srgbClr val="1A2674"/>
                </a:solidFill>
                <a:latin typeface="Century Gothic" charset="0"/>
                <a:ea typeface="Century Gothic" charset="0"/>
                <a:cs typeface="Century Gothic" charset="0"/>
              </a:rPr>
              <a:t>Connect Your Community institute</a:t>
            </a:r>
            <a:endParaRPr lang="en-US" i="1" dirty="0">
              <a:solidFill>
                <a:srgbClr val="1A2674"/>
              </a:solidFill>
              <a:latin typeface="Century Gothic" charset="0"/>
              <a:ea typeface="Century Gothic" charset="0"/>
              <a:cs typeface="Century Gothic" charset="0"/>
            </a:endParaRPr>
          </a:p>
          <a:p>
            <a:pPr algn="l"/>
            <a:r>
              <a:rPr lang="en-US" dirty="0" smtClean="0">
                <a:solidFill>
                  <a:srgbClr val="1A2674"/>
                </a:solidFill>
                <a:latin typeface="Century Gothic" charset="0"/>
                <a:ea typeface="Century Gothic" charset="0"/>
                <a:cs typeface="Century Gothic" charset="0"/>
                <a:hlinkClick r:id="rId3"/>
              </a:rPr>
              <a:t>cyc.samantha@gmail.com</a:t>
            </a:r>
            <a:endParaRPr lang="en-US" dirty="0" smtClean="0">
              <a:solidFill>
                <a:srgbClr val="1A2674"/>
              </a:solidFill>
              <a:latin typeface="Century Gothic" charset="0"/>
              <a:ea typeface="Century Gothic" charset="0"/>
              <a:cs typeface="Century Gothic" charset="0"/>
            </a:endParaRPr>
          </a:p>
          <a:p>
            <a:pPr algn="l"/>
            <a:r>
              <a:rPr lang="en-US" dirty="0" smtClean="0">
                <a:solidFill>
                  <a:srgbClr val="1A2674"/>
                </a:solidFill>
                <a:latin typeface="Century Gothic" charset="0"/>
                <a:ea typeface="Century Gothic" charset="0"/>
                <a:cs typeface="Century Gothic" charset="0"/>
              </a:rPr>
              <a:t>Twitter: @</a:t>
            </a:r>
            <a:r>
              <a:rPr lang="en-US" dirty="0" err="1" smtClean="0">
                <a:solidFill>
                  <a:srgbClr val="1A2674"/>
                </a:solidFill>
                <a:latin typeface="Century Gothic" charset="0"/>
                <a:ea typeface="Century Gothic" charset="0"/>
                <a:cs typeface="Century Gothic" charset="0"/>
              </a:rPr>
              <a:t>CYCSamantha</a:t>
            </a:r>
            <a:endParaRPr lang="en-US" dirty="0">
              <a:solidFill>
                <a:srgbClr val="1A2674"/>
              </a:solidFill>
              <a:latin typeface="Century Gothic" charset="0"/>
              <a:ea typeface="Century Gothic" charset="0"/>
              <a:cs typeface="Century Gothic" charset="0"/>
            </a:endParaRPr>
          </a:p>
        </p:txBody>
      </p:sp>
      <p:sp>
        <p:nvSpPr>
          <p:cNvPr id="6" name="Title 3"/>
          <p:cNvSpPr>
            <a:spLocks noGrp="1"/>
          </p:cNvSpPr>
          <p:nvPr>
            <p:ph type="ctrTitle"/>
          </p:nvPr>
        </p:nvSpPr>
        <p:spPr/>
        <p:txBody>
          <a:bodyPr>
            <a:normAutofit/>
          </a:bodyPr>
          <a:lstStyle/>
          <a:p>
            <a:r>
              <a:rPr lang="en-US" sz="7200" b="1" dirty="0">
                <a:solidFill>
                  <a:srgbClr val="F57B20"/>
                </a:solidFill>
                <a:latin typeface="Gill Sans MT" panose="020B0502020104020203" pitchFamily="34" charset="0"/>
              </a:rPr>
              <a:t>Thank you!</a:t>
            </a:r>
          </a:p>
        </p:txBody>
      </p:sp>
    </p:spTree>
    <p:extLst>
      <p:ext uri="{BB962C8B-B14F-4D97-AF65-F5344CB8AC3E}">
        <p14:creationId xmlns:p14="http://schemas.microsoft.com/office/powerpoint/2010/main" val="9447356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Title 3"/>
          <p:cNvSpPr>
            <a:spLocks noGrp="1"/>
          </p:cNvSpPr>
          <p:nvPr>
            <p:ph type="ctrTitle"/>
          </p:nvPr>
        </p:nvSpPr>
        <p:spPr>
          <a:xfrm>
            <a:off x="630194" y="1092929"/>
            <a:ext cx="9724768" cy="2336071"/>
          </a:xfrm>
        </p:spPr>
        <p:txBody>
          <a:bodyPr>
            <a:normAutofit/>
          </a:bodyPr>
          <a:lstStyle/>
          <a:p>
            <a:pPr algn="l"/>
            <a:r>
              <a:rPr lang="en-US" sz="5400" u="sng" dirty="0">
                <a:solidFill>
                  <a:srgbClr val="F57B20"/>
                </a:solidFill>
                <a:latin typeface="Gill Sans MT" panose="020B0502020104020203" pitchFamily="34" charset="0"/>
              </a:rPr>
              <a:t>Bridging the Gap: </a:t>
            </a:r>
            <a:r>
              <a:rPr lang="en-US" sz="4400" dirty="0" smtClean="0">
                <a:solidFill>
                  <a:srgbClr val="1A2674"/>
                </a:solidFill>
                <a:latin typeface="Gill Sans MT" panose="020B0502020104020203" pitchFamily="34" charset="0"/>
              </a:rPr>
              <a:t/>
            </a:r>
            <a:br>
              <a:rPr lang="en-US" sz="4400" dirty="0" smtClean="0">
                <a:solidFill>
                  <a:srgbClr val="1A2674"/>
                </a:solidFill>
                <a:latin typeface="Gill Sans MT" panose="020B0502020104020203" pitchFamily="34" charset="0"/>
              </a:rPr>
            </a:br>
            <a:r>
              <a:rPr lang="en-US" sz="4400" dirty="0" smtClean="0">
                <a:solidFill>
                  <a:srgbClr val="1A2674"/>
                </a:solidFill>
                <a:latin typeface="Gill Sans MT" panose="020B0502020104020203" pitchFamily="34" charset="0"/>
              </a:rPr>
              <a:t>What </a:t>
            </a:r>
            <a:r>
              <a:rPr lang="en-US" sz="4400" dirty="0">
                <a:solidFill>
                  <a:srgbClr val="1A2674"/>
                </a:solidFill>
                <a:latin typeface="Gill Sans MT" panose="020B0502020104020203" pitchFamily="34" charset="0"/>
              </a:rPr>
              <a:t>Affordable, Uncapped Internet Means for Digital </a:t>
            </a:r>
            <a:r>
              <a:rPr lang="en-US" sz="4400" dirty="0" smtClean="0">
                <a:solidFill>
                  <a:srgbClr val="1A2674"/>
                </a:solidFill>
                <a:latin typeface="Gill Sans MT" panose="020B0502020104020203" pitchFamily="34" charset="0"/>
              </a:rPr>
              <a:t>Inclusion</a:t>
            </a:r>
            <a:endParaRPr lang="en-US" sz="4400" dirty="0">
              <a:solidFill>
                <a:srgbClr val="1A2674"/>
              </a:solidFill>
              <a:latin typeface="Gill Sans MT" panose="020B0502020104020203" pitchFamily="34" charset="0"/>
            </a:endParaRPr>
          </a:p>
        </p:txBody>
      </p:sp>
      <p:sp>
        <p:nvSpPr>
          <p:cNvPr id="5" name="Subtitle 4"/>
          <p:cNvSpPr>
            <a:spLocks noGrp="1"/>
          </p:cNvSpPr>
          <p:nvPr>
            <p:ph type="subTitle" idx="1"/>
          </p:nvPr>
        </p:nvSpPr>
        <p:spPr>
          <a:xfrm>
            <a:off x="1524000" y="4506170"/>
            <a:ext cx="9144000" cy="1566332"/>
          </a:xfrm>
        </p:spPr>
        <p:txBody>
          <a:bodyPr>
            <a:normAutofit/>
          </a:bodyPr>
          <a:lstStyle/>
          <a:p>
            <a:pPr lvl="0"/>
            <a:r>
              <a:rPr lang="en-US" sz="2800" dirty="0" smtClean="0">
                <a:latin typeface="Gill Sans MT" panose="020B0502020104020203" pitchFamily="34" charset="0"/>
              </a:rPr>
              <a:t>A Mobile Beacon Digital Inclusion Survey</a:t>
            </a:r>
            <a:endParaRPr lang="en-US" sz="2800" dirty="0">
              <a:latin typeface="Gill Sans MT" panose="020B0502020104020203" pitchFamily="34" charset="0"/>
            </a:endParaRPr>
          </a:p>
        </p:txBody>
      </p:sp>
    </p:spTree>
    <p:extLst>
      <p:ext uri="{BB962C8B-B14F-4D97-AF65-F5344CB8AC3E}">
        <p14:creationId xmlns:p14="http://schemas.microsoft.com/office/powerpoint/2010/main" val="532758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1"/>
          <p:cNvSpPr>
            <a:spLocks noGrp="1"/>
          </p:cNvSpPr>
          <p:nvPr>
            <p:ph type="title"/>
          </p:nvPr>
        </p:nvSpPr>
        <p:spPr>
          <a:xfrm>
            <a:off x="642257" y="1126654"/>
            <a:ext cx="3633181" cy="1325563"/>
          </a:xfrm>
        </p:spPr>
        <p:txBody>
          <a:bodyPr>
            <a:normAutofit/>
          </a:bodyPr>
          <a:lstStyle/>
          <a:p>
            <a:pPr lvl="0" algn="ctr"/>
            <a:r>
              <a:rPr lang="en-US" b="1" u="sng" dirty="0" smtClean="0">
                <a:solidFill>
                  <a:srgbClr val="1A2674"/>
                </a:solidFill>
                <a:latin typeface="Gill Sans MT" panose="020B0502020104020203" pitchFamily="34" charset="0"/>
              </a:rPr>
              <a:t>Methodology</a:t>
            </a:r>
            <a:endParaRPr lang="en-US" b="1" u="sng" dirty="0">
              <a:solidFill>
                <a:srgbClr val="1A2674"/>
              </a:solidFill>
              <a:latin typeface="Gill Sans MT" panose="020B0502020104020203" pitchFamily="34" charset="0"/>
            </a:endParaRPr>
          </a:p>
        </p:txBody>
      </p:sp>
      <p:sp>
        <p:nvSpPr>
          <p:cNvPr id="3" name="Content Placeholder 2"/>
          <p:cNvSpPr>
            <a:spLocks noGrp="1"/>
          </p:cNvSpPr>
          <p:nvPr>
            <p:ph idx="1"/>
          </p:nvPr>
        </p:nvSpPr>
        <p:spPr>
          <a:xfrm>
            <a:off x="642257" y="3076833"/>
            <a:ext cx="10515600" cy="1495168"/>
          </a:xfrm>
        </p:spPr>
        <p:txBody>
          <a:bodyPr>
            <a:normAutofit/>
          </a:bodyPr>
          <a:lstStyle/>
          <a:p>
            <a:pPr lvl="1">
              <a:buClr>
                <a:srgbClr val="1A2674"/>
              </a:buClr>
            </a:pPr>
            <a:r>
              <a:rPr lang="en-US" dirty="0">
                <a:solidFill>
                  <a:srgbClr val="F57B20"/>
                </a:solidFill>
                <a:latin typeface="Gill Sans MT" panose="020B0502020104020203" pitchFamily="34" charset="0"/>
              </a:rPr>
              <a:t>415 completed survey responses, statistically significant within a 5% margin of error for entire subscriber population</a:t>
            </a:r>
            <a:r>
              <a:rPr lang="en-US" dirty="0" smtClean="0">
                <a:solidFill>
                  <a:srgbClr val="F57B20"/>
                </a:solidFill>
                <a:latin typeface="Gill Sans MT" panose="020B0502020104020203" pitchFamily="34" charset="0"/>
              </a:rPr>
              <a:t>.</a:t>
            </a:r>
          </a:p>
          <a:p>
            <a:pPr lvl="1">
              <a:buClr>
                <a:srgbClr val="1A2674"/>
              </a:buClr>
            </a:pPr>
            <a:r>
              <a:rPr lang="en-US" dirty="0" smtClean="0">
                <a:solidFill>
                  <a:srgbClr val="F57B20"/>
                </a:solidFill>
                <a:latin typeface="Gill Sans MT" panose="020B0502020104020203" pitchFamily="34" charset="0"/>
              </a:rPr>
              <a:t>Past </a:t>
            </a:r>
            <a:r>
              <a:rPr lang="en-US" dirty="0">
                <a:solidFill>
                  <a:srgbClr val="F57B20"/>
                </a:solidFill>
                <a:latin typeface="Gill Sans MT" panose="020B0502020104020203" pitchFamily="34" charset="0"/>
              </a:rPr>
              <a:t>digital inclusion program trainees were put through specialized workforce training to conduct the survey.</a:t>
            </a:r>
          </a:p>
          <a:p>
            <a:endParaRPr lang="en-US" sz="2400" dirty="0"/>
          </a:p>
        </p:txBody>
      </p:sp>
    </p:spTree>
    <p:extLst>
      <p:ext uri="{BB962C8B-B14F-4D97-AF65-F5344CB8AC3E}">
        <p14:creationId xmlns:p14="http://schemas.microsoft.com/office/powerpoint/2010/main" val="4080350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3" name="Content Placeholder 2"/>
          <p:cNvSpPr>
            <a:spLocks noGrp="1"/>
          </p:cNvSpPr>
          <p:nvPr>
            <p:ph idx="1"/>
          </p:nvPr>
        </p:nvSpPr>
        <p:spPr>
          <a:xfrm>
            <a:off x="71271" y="2208034"/>
            <a:ext cx="7717266" cy="2555218"/>
          </a:xfrm>
        </p:spPr>
        <p:txBody>
          <a:bodyPr>
            <a:noAutofit/>
          </a:bodyPr>
          <a:lstStyle/>
          <a:p>
            <a:pPr lvl="1">
              <a:lnSpc>
                <a:spcPct val="150000"/>
              </a:lnSpc>
              <a:buClr>
                <a:srgbClr val="1A2674"/>
              </a:buClr>
              <a:buFont typeface="Arial" panose="020B0604020202020204" pitchFamily="34" charset="0"/>
              <a:buChar char="•"/>
            </a:pPr>
            <a:r>
              <a:rPr lang="en-US" sz="2000" dirty="0">
                <a:solidFill>
                  <a:srgbClr val="F57B20"/>
                </a:solidFill>
                <a:latin typeface="Gill Sans MT" panose="020B0502020104020203" pitchFamily="34" charset="0"/>
              </a:rPr>
              <a:t>M</a:t>
            </a:r>
            <a:r>
              <a:rPr lang="en-US" sz="2000" dirty="0" smtClean="0">
                <a:solidFill>
                  <a:srgbClr val="F57B20"/>
                </a:solidFill>
                <a:latin typeface="Gill Sans MT" panose="020B0502020104020203" pitchFamily="34" charset="0"/>
              </a:rPr>
              <a:t>ust </a:t>
            </a:r>
            <a:r>
              <a:rPr lang="en-US" sz="2000" dirty="0">
                <a:solidFill>
                  <a:srgbClr val="F57B20"/>
                </a:solidFill>
                <a:latin typeface="Gill Sans MT" panose="020B0502020104020203" pitchFamily="34" charset="0"/>
              </a:rPr>
              <a:t>make less than 200% of federal poverty OR be on Governmental assistance.</a:t>
            </a:r>
          </a:p>
          <a:p>
            <a:pPr lvl="1">
              <a:lnSpc>
                <a:spcPct val="150000"/>
              </a:lnSpc>
              <a:buClr>
                <a:srgbClr val="1A2674"/>
              </a:buClr>
              <a:buFont typeface="Arial" panose="020B0604020202020204" pitchFamily="34" charset="0"/>
              <a:buChar char="•"/>
            </a:pPr>
            <a:r>
              <a:rPr lang="en-US" sz="2000" dirty="0" smtClean="0">
                <a:solidFill>
                  <a:srgbClr val="F57B20"/>
                </a:solidFill>
                <a:latin typeface="Gill Sans MT" panose="020B0502020104020203" pitchFamily="34" charset="0"/>
              </a:rPr>
              <a:t>Participants’ average </a:t>
            </a:r>
            <a:r>
              <a:rPr lang="en-US" sz="2000" dirty="0">
                <a:solidFill>
                  <a:srgbClr val="F57B20"/>
                </a:solidFill>
                <a:latin typeface="Gill Sans MT" panose="020B0502020104020203" pitchFamily="34" charset="0"/>
              </a:rPr>
              <a:t>reported income </a:t>
            </a:r>
            <a:r>
              <a:rPr lang="en-US" sz="2000" dirty="0" smtClean="0">
                <a:solidFill>
                  <a:srgbClr val="F57B20"/>
                </a:solidFill>
                <a:latin typeface="Gill Sans MT" panose="020B0502020104020203" pitchFamily="34" charset="0"/>
              </a:rPr>
              <a:t>is </a:t>
            </a:r>
            <a:r>
              <a:rPr lang="en-US" sz="2000" dirty="0">
                <a:solidFill>
                  <a:srgbClr val="F57B20"/>
                </a:solidFill>
                <a:latin typeface="Gill Sans MT" panose="020B0502020104020203" pitchFamily="34" charset="0"/>
              </a:rPr>
              <a:t>only </a:t>
            </a:r>
            <a:r>
              <a:rPr lang="en-US" sz="2000" b="1" dirty="0">
                <a:solidFill>
                  <a:srgbClr val="1A2674"/>
                </a:solidFill>
                <a:latin typeface="Gill Sans MT" panose="020B0502020104020203" pitchFamily="34" charset="0"/>
              </a:rPr>
              <a:t>$23,228 </a:t>
            </a:r>
            <a:r>
              <a:rPr lang="en-US" sz="2000" dirty="0">
                <a:solidFill>
                  <a:srgbClr val="F57B20"/>
                </a:solidFill>
                <a:latin typeface="Gill Sans MT" panose="020B0502020104020203" pitchFamily="34" charset="0"/>
              </a:rPr>
              <a:t>per </a:t>
            </a:r>
            <a:r>
              <a:rPr lang="en-US" sz="2000" dirty="0" smtClean="0">
                <a:solidFill>
                  <a:srgbClr val="F57B20"/>
                </a:solidFill>
                <a:latin typeface="Gill Sans MT" panose="020B0502020104020203" pitchFamily="34" charset="0"/>
              </a:rPr>
              <a:t>year.</a:t>
            </a:r>
            <a:endParaRPr lang="en-US" sz="2000" dirty="0">
              <a:solidFill>
                <a:srgbClr val="F57B20"/>
              </a:solidFill>
              <a:latin typeface="Gill Sans MT" panose="020B0502020104020203" pitchFamily="34" charset="0"/>
            </a:endParaRPr>
          </a:p>
          <a:p>
            <a:pPr lvl="1">
              <a:lnSpc>
                <a:spcPct val="150000"/>
              </a:lnSpc>
              <a:buClr>
                <a:srgbClr val="1A2674"/>
              </a:buClr>
              <a:buFont typeface="Arial" panose="020B0604020202020204" pitchFamily="34" charset="0"/>
              <a:buChar char="•"/>
            </a:pPr>
            <a:r>
              <a:rPr lang="en-US" sz="2000" b="1" dirty="0">
                <a:solidFill>
                  <a:srgbClr val="F57B20"/>
                </a:solidFill>
                <a:latin typeface="Gill Sans MT" panose="020B0502020104020203" pitchFamily="34" charset="0"/>
              </a:rPr>
              <a:t>56% </a:t>
            </a:r>
            <a:r>
              <a:rPr lang="en-US" sz="2000" dirty="0">
                <a:solidFill>
                  <a:srgbClr val="F57B20"/>
                </a:solidFill>
                <a:latin typeface="Gill Sans MT" panose="020B0502020104020203" pitchFamily="34" charset="0"/>
              </a:rPr>
              <a:t>of all respondents live alone or with only one other person.</a:t>
            </a:r>
          </a:p>
          <a:p>
            <a:pPr lvl="1">
              <a:lnSpc>
                <a:spcPct val="150000"/>
              </a:lnSpc>
              <a:buClr>
                <a:srgbClr val="1A2674"/>
              </a:buClr>
              <a:buFont typeface="Arial" panose="020B0604020202020204" pitchFamily="34" charset="0"/>
              <a:buChar char="•"/>
            </a:pPr>
            <a:r>
              <a:rPr lang="en-US" sz="2000" b="1" dirty="0">
                <a:solidFill>
                  <a:srgbClr val="F57B20"/>
                </a:solidFill>
                <a:latin typeface="Gill Sans MT" panose="020B0502020104020203" pitchFamily="34" charset="0"/>
              </a:rPr>
              <a:t>41% </a:t>
            </a:r>
            <a:r>
              <a:rPr lang="en-US" sz="2000" dirty="0">
                <a:solidFill>
                  <a:srgbClr val="F57B20"/>
                </a:solidFill>
                <a:latin typeface="Gill Sans MT" panose="020B0502020104020203" pitchFamily="34" charset="0"/>
              </a:rPr>
              <a:t>of all 2-person households </a:t>
            </a:r>
            <a:r>
              <a:rPr lang="en-US" sz="2000" dirty="0" smtClean="0">
                <a:solidFill>
                  <a:srgbClr val="F57B20"/>
                </a:solidFill>
                <a:latin typeface="Gill Sans MT" panose="020B0502020104020203" pitchFamily="34" charset="0"/>
              </a:rPr>
              <a:t>are </a:t>
            </a:r>
            <a:r>
              <a:rPr lang="en-US" sz="2000" dirty="0">
                <a:solidFill>
                  <a:srgbClr val="F57B20"/>
                </a:solidFill>
                <a:latin typeface="Gill Sans MT" panose="020B0502020104020203" pitchFamily="34" charset="0"/>
              </a:rPr>
              <a:t>single-parent </a:t>
            </a:r>
            <a:r>
              <a:rPr lang="en-US" sz="2000" dirty="0" smtClean="0">
                <a:solidFill>
                  <a:srgbClr val="F57B20"/>
                </a:solidFill>
                <a:latin typeface="Gill Sans MT" panose="020B0502020104020203" pitchFamily="34" charset="0"/>
              </a:rPr>
              <a:t>homes.</a:t>
            </a:r>
            <a:endParaRPr lang="en-US" sz="2000" dirty="0">
              <a:solidFill>
                <a:srgbClr val="F57B20"/>
              </a:solidFill>
              <a:latin typeface="Gill Sans MT" panose="020B0502020104020203" pitchFamily="34" charset="0"/>
            </a:endParaRPr>
          </a:p>
        </p:txBody>
      </p:sp>
      <p:sp>
        <p:nvSpPr>
          <p:cNvPr id="4" name="Title 1"/>
          <p:cNvSpPr>
            <a:spLocks noGrp="1"/>
          </p:cNvSpPr>
          <p:nvPr>
            <p:ph type="title"/>
          </p:nvPr>
        </p:nvSpPr>
        <p:spPr>
          <a:xfrm>
            <a:off x="838200" y="1169302"/>
            <a:ext cx="10515600" cy="839059"/>
          </a:xfrm>
        </p:spPr>
        <p:txBody>
          <a:bodyPr>
            <a:normAutofit/>
          </a:bodyPr>
          <a:lstStyle/>
          <a:p>
            <a:pPr lvl="0"/>
            <a:r>
              <a:rPr lang="en-US" b="1" u="sng" dirty="0" smtClean="0">
                <a:solidFill>
                  <a:srgbClr val="1A2674"/>
                </a:solidFill>
                <a:latin typeface="Gill Sans MT" panose="020B0502020104020203" pitchFamily="34" charset="0"/>
              </a:rPr>
              <a:t>Population</a:t>
            </a:r>
            <a:endParaRPr lang="en-US" b="1" u="sng" dirty="0">
              <a:solidFill>
                <a:srgbClr val="1A2674"/>
              </a:solidFill>
              <a:latin typeface="Gill Sans MT" panose="020B0502020104020203"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8054">
            <a:off x="7555455" y="1365535"/>
            <a:ext cx="4163654" cy="3122740"/>
          </a:xfrm>
          <a:prstGeom prst="ellipse">
            <a:avLst/>
          </a:prstGeom>
          <a:ln w="63500" cap="rnd">
            <a:solidFill>
              <a:srgbClr val="F57B20"/>
            </a:solidFill>
          </a:ln>
          <a:effectLst>
            <a:outerShdw blurRad="381000" dir="5400000" sx="-80000" sy="-18000" rotWithShape="0">
              <a:srgbClr val="1A2674">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extBox 1"/>
          <p:cNvSpPr txBox="1"/>
          <p:nvPr/>
        </p:nvSpPr>
        <p:spPr>
          <a:xfrm>
            <a:off x="71271" y="4780585"/>
            <a:ext cx="8212117" cy="1785104"/>
          </a:xfrm>
          <a:prstGeom prst="rect">
            <a:avLst/>
          </a:prstGeom>
          <a:noFill/>
        </p:spPr>
        <p:txBody>
          <a:bodyPr wrap="square" rtlCol="0">
            <a:spAutoFit/>
          </a:bodyPr>
          <a:lstStyle/>
          <a:p>
            <a:pPr marL="800100" lvl="1" indent="-342900">
              <a:lnSpc>
                <a:spcPct val="150000"/>
              </a:lnSpc>
              <a:buClr>
                <a:srgbClr val="1A2674"/>
              </a:buClr>
              <a:buFont typeface="Arial" panose="020B0604020202020204" pitchFamily="34" charset="0"/>
              <a:buChar char="•"/>
            </a:pPr>
            <a:r>
              <a:rPr lang="en-US" sz="2000" dirty="0" smtClean="0">
                <a:solidFill>
                  <a:srgbClr val="F57B20"/>
                </a:solidFill>
                <a:latin typeface="Gill Sans MT" panose="020B0502020104020203" pitchFamily="34" charset="0"/>
              </a:rPr>
              <a:t>Bridging </a:t>
            </a:r>
            <a:r>
              <a:rPr lang="en-US" sz="2000" dirty="0">
                <a:solidFill>
                  <a:srgbClr val="F57B20"/>
                </a:solidFill>
                <a:latin typeface="Gill Sans MT" panose="020B0502020104020203" pitchFamily="34" charset="0"/>
              </a:rPr>
              <a:t>the Gap subscribers are </a:t>
            </a:r>
            <a:r>
              <a:rPr lang="en-US" sz="2000" b="1" dirty="0">
                <a:solidFill>
                  <a:srgbClr val="F57B20"/>
                </a:solidFill>
                <a:latin typeface="Gill Sans MT" panose="020B0502020104020203" pitchFamily="34" charset="0"/>
              </a:rPr>
              <a:t>16% </a:t>
            </a:r>
            <a:r>
              <a:rPr lang="en-US" sz="2000" dirty="0">
                <a:solidFill>
                  <a:srgbClr val="F57B20"/>
                </a:solidFill>
                <a:latin typeface="Gill Sans MT" panose="020B0502020104020203" pitchFamily="34" charset="0"/>
              </a:rPr>
              <a:t>more likely to be parents than the average American (Jonathan Vespa, 2013</a:t>
            </a:r>
            <a:r>
              <a:rPr lang="en-US" sz="2000" dirty="0" smtClean="0">
                <a:solidFill>
                  <a:srgbClr val="F57B20"/>
                </a:solidFill>
                <a:latin typeface="Gill Sans MT" panose="020B0502020104020203" pitchFamily="34" charset="0"/>
              </a:rPr>
              <a:t>).</a:t>
            </a:r>
          </a:p>
          <a:p>
            <a:pPr marL="800100" lvl="1" indent="-342900">
              <a:lnSpc>
                <a:spcPct val="150000"/>
              </a:lnSpc>
              <a:buClr>
                <a:srgbClr val="1A2674"/>
              </a:buClr>
              <a:buFont typeface="Arial" panose="020B0604020202020204" pitchFamily="34" charset="0"/>
              <a:buChar char="•"/>
            </a:pPr>
            <a:r>
              <a:rPr lang="en-US" sz="2000" dirty="0" smtClean="0">
                <a:solidFill>
                  <a:srgbClr val="F57B20"/>
                </a:solidFill>
                <a:latin typeface="Gill Sans MT" panose="020B0502020104020203" pitchFamily="34" charset="0"/>
              </a:rPr>
              <a:t>Respondents </a:t>
            </a:r>
            <a:r>
              <a:rPr lang="en-US" sz="2000" dirty="0">
                <a:solidFill>
                  <a:srgbClr val="F57B20"/>
                </a:solidFill>
                <a:latin typeface="Gill Sans MT" panose="020B0502020104020203" pitchFamily="34" charset="0"/>
              </a:rPr>
              <a:t>own an average of 3.5 internet-capable devices each.  </a:t>
            </a:r>
          </a:p>
          <a:p>
            <a:endParaRPr lang="en-US" sz="2000" dirty="0">
              <a:latin typeface="Gill Sans MT" panose="020B0502020104020203" pitchFamily="34" charset="0"/>
            </a:endParaRPr>
          </a:p>
        </p:txBody>
      </p:sp>
    </p:spTree>
    <p:extLst>
      <p:ext uri="{BB962C8B-B14F-4D97-AF65-F5344CB8AC3E}">
        <p14:creationId xmlns:p14="http://schemas.microsoft.com/office/powerpoint/2010/main" val="21141078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1"/>
          <p:cNvSpPr>
            <a:spLocks noGrp="1"/>
          </p:cNvSpPr>
          <p:nvPr>
            <p:ph type="title"/>
          </p:nvPr>
        </p:nvSpPr>
        <p:spPr>
          <a:xfrm>
            <a:off x="677561" y="1144588"/>
            <a:ext cx="3758515" cy="887499"/>
          </a:xfrm>
        </p:spPr>
        <p:txBody>
          <a:bodyPr>
            <a:noAutofit/>
          </a:bodyPr>
          <a:lstStyle/>
          <a:p>
            <a:r>
              <a:rPr lang="en-US" b="1" u="sng" dirty="0" smtClean="0">
                <a:solidFill>
                  <a:srgbClr val="1A2674"/>
                </a:solidFill>
                <a:latin typeface="Gill Sans MT" panose="020B0502020104020203" pitchFamily="34" charset="0"/>
              </a:rPr>
              <a:t>Internet Use</a:t>
            </a:r>
            <a:endParaRPr lang="en-US" u="sng" dirty="0">
              <a:solidFill>
                <a:srgbClr val="1A2674"/>
              </a:solidFill>
              <a:latin typeface="Gill Sans MT" panose="020B0502020104020203" pitchFamily="34" charset="0"/>
            </a:endParaRPr>
          </a:p>
        </p:txBody>
      </p:sp>
      <p:sp>
        <p:nvSpPr>
          <p:cNvPr id="3" name="Content Placeholder 2"/>
          <p:cNvSpPr>
            <a:spLocks noGrp="1"/>
          </p:cNvSpPr>
          <p:nvPr>
            <p:ph idx="1"/>
          </p:nvPr>
        </p:nvSpPr>
        <p:spPr>
          <a:xfrm>
            <a:off x="838200" y="2032087"/>
            <a:ext cx="10515600" cy="4351338"/>
          </a:xfrm>
        </p:spPr>
        <p:txBody>
          <a:bodyPr>
            <a:noAutofit/>
          </a:bodyPr>
          <a:lstStyle/>
          <a:p>
            <a:pPr lvl="1">
              <a:lnSpc>
                <a:spcPct val="110000"/>
              </a:lnSpc>
              <a:buClr>
                <a:srgbClr val="1A2674"/>
              </a:buClr>
            </a:pPr>
            <a:r>
              <a:rPr lang="en-US" dirty="0" smtClean="0">
                <a:solidFill>
                  <a:srgbClr val="F57B20"/>
                </a:solidFill>
                <a:latin typeface="Gill Sans MT" panose="020B0502020104020203" pitchFamily="34" charset="0"/>
              </a:rPr>
              <a:t>The average user consumes </a:t>
            </a:r>
            <a:r>
              <a:rPr lang="en-US" b="1" dirty="0" smtClean="0">
                <a:solidFill>
                  <a:srgbClr val="F57B20"/>
                </a:solidFill>
                <a:latin typeface="Gill Sans MT" panose="020B0502020104020203" pitchFamily="34" charset="0"/>
              </a:rPr>
              <a:t>41GB</a:t>
            </a:r>
            <a:r>
              <a:rPr lang="en-US" dirty="0" smtClean="0">
                <a:solidFill>
                  <a:srgbClr val="F57B20"/>
                </a:solidFill>
                <a:latin typeface="Gill Sans MT" panose="020B0502020104020203" pitchFamily="34" charset="0"/>
              </a:rPr>
              <a:t> of data each month.</a:t>
            </a:r>
          </a:p>
          <a:p>
            <a:pPr lvl="1">
              <a:lnSpc>
                <a:spcPct val="110000"/>
              </a:lnSpc>
              <a:buClr>
                <a:srgbClr val="1A2674"/>
              </a:buClr>
            </a:pPr>
            <a:r>
              <a:rPr lang="en-US" b="1" dirty="0" smtClean="0">
                <a:solidFill>
                  <a:srgbClr val="F57B20"/>
                </a:solidFill>
                <a:latin typeface="Gill Sans MT" panose="020B0502020104020203" pitchFamily="34" charset="0"/>
              </a:rPr>
              <a:t>82</a:t>
            </a:r>
            <a:r>
              <a:rPr lang="en-US" b="1" dirty="0">
                <a:solidFill>
                  <a:srgbClr val="F57B20"/>
                </a:solidFill>
                <a:latin typeface="Gill Sans MT" panose="020B0502020104020203" pitchFamily="34" charset="0"/>
              </a:rPr>
              <a:t>% </a:t>
            </a:r>
            <a:r>
              <a:rPr lang="en-US" dirty="0" smtClean="0">
                <a:solidFill>
                  <a:srgbClr val="F57B20"/>
                </a:solidFill>
                <a:latin typeface="Gill Sans MT" panose="020B0502020104020203" pitchFamily="34" charset="0"/>
              </a:rPr>
              <a:t>of respondents report </a:t>
            </a:r>
            <a:r>
              <a:rPr lang="en-US" dirty="0">
                <a:solidFill>
                  <a:srgbClr val="F57B20"/>
                </a:solidFill>
                <a:latin typeface="Gill Sans MT" panose="020B0502020104020203" pitchFamily="34" charset="0"/>
              </a:rPr>
              <a:t>to spend several hours each day using </a:t>
            </a:r>
            <a:r>
              <a:rPr lang="en-US" dirty="0" smtClean="0">
                <a:solidFill>
                  <a:srgbClr val="F57B20"/>
                </a:solidFill>
                <a:latin typeface="Gill Sans MT" panose="020B0502020104020203" pitchFamily="34" charset="0"/>
              </a:rPr>
              <a:t>their Mobile Beacon internet </a:t>
            </a:r>
            <a:r>
              <a:rPr lang="en-US" dirty="0">
                <a:solidFill>
                  <a:srgbClr val="F57B20"/>
                </a:solidFill>
                <a:latin typeface="Gill Sans MT" panose="020B0502020104020203" pitchFamily="34" charset="0"/>
              </a:rPr>
              <a:t>service </a:t>
            </a:r>
            <a:endParaRPr lang="en-US" dirty="0" smtClean="0">
              <a:solidFill>
                <a:srgbClr val="F57B20"/>
              </a:solidFill>
              <a:latin typeface="Gill Sans MT" panose="020B0502020104020203" pitchFamily="34" charset="0"/>
            </a:endParaRPr>
          </a:p>
          <a:p>
            <a:pPr lvl="1">
              <a:lnSpc>
                <a:spcPct val="150000"/>
              </a:lnSpc>
              <a:buClr>
                <a:srgbClr val="1A2674"/>
              </a:buClr>
            </a:pPr>
            <a:r>
              <a:rPr lang="en-US" dirty="0" smtClean="0">
                <a:solidFill>
                  <a:srgbClr val="F57B20"/>
                </a:solidFill>
                <a:latin typeface="Gill Sans MT" panose="020B0502020104020203" pitchFamily="34" charset="0"/>
              </a:rPr>
              <a:t>In </a:t>
            </a:r>
            <a:r>
              <a:rPr lang="en-US" b="1" dirty="0" smtClean="0">
                <a:solidFill>
                  <a:srgbClr val="F57B20"/>
                </a:solidFill>
                <a:latin typeface="Gill Sans MT" panose="020B0502020104020203" pitchFamily="34" charset="0"/>
              </a:rPr>
              <a:t>60</a:t>
            </a:r>
            <a:r>
              <a:rPr lang="en-US" b="1" dirty="0">
                <a:solidFill>
                  <a:srgbClr val="F57B20"/>
                </a:solidFill>
                <a:latin typeface="Gill Sans MT" panose="020B0502020104020203" pitchFamily="34" charset="0"/>
              </a:rPr>
              <a:t>% </a:t>
            </a:r>
            <a:r>
              <a:rPr lang="en-US" dirty="0">
                <a:solidFill>
                  <a:srgbClr val="F57B20"/>
                </a:solidFill>
                <a:latin typeface="Gill Sans MT" panose="020B0502020104020203" pitchFamily="34" charset="0"/>
              </a:rPr>
              <a:t>of households containing a school-aged child, the child (or children) are equal or primary users of the internet.  </a:t>
            </a:r>
          </a:p>
          <a:p>
            <a:pPr lvl="1">
              <a:lnSpc>
                <a:spcPct val="150000"/>
              </a:lnSpc>
              <a:buClr>
                <a:srgbClr val="1A2674"/>
              </a:buClr>
            </a:pPr>
            <a:r>
              <a:rPr lang="en-US" b="1" dirty="0">
                <a:solidFill>
                  <a:srgbClr val="F57B20"/>
                </a:solidFill>
                <a:latin typeface="Gill Sans MT" panose="020B0502020104020203" pitchFamily="34" charset="0"/>
              </a:rPr>
              <a:t>40% </a:t>
            </a:r>
            <a:r>
              <a:rPr lang="en-US" dirty="0">
                <a:solidFill>
                  <a:srgbClr val="F57B20"/>
                </a:solidFill>
                <a:latin typeface="Gill Sans MT" panose="020B0502020104020203" pitchFamily="34" charset="0"/>
              </a:rPr>
              <a:t>of respondents report taking their service outside the home while the remaining </a:t>
            </a:r>
            <a:r>
              <a:rPr lang="en-US" b="1" dirty="0">
                <a:solidFill>
                  <a:srgbClr val="F57B20"/>
                </a:solidFill>
                <a:latin typeface="Gill Sans MT" panose="020B0502020104020203" pitchFamily="34" charset="0"/>
              </a:rPr>
              <a:t>60% </a:t>
            </a:r>
            <a:r>
              <a:rPr lang="en-US" dirty="0">
                <a:solidFill>
                  <a:srgbClr val="F57B20"/>
                </a:solidFill>
                <a:latin typeface="Gill Sans MT" panose="020B0502020104020203" pitchFamily="34" charset="0"/>
              </a:rPr>
              <a:t>prefer using their “beacon” as a fixed and reliable home broadband service</a:t>
            </a:r>
            <a:r>
              <a:rPr lang="en-US" dirty="0" smtClean="0">
                <a:solidFill>
                  <a:srgbClr val="F57B20"/>
                </a:solidFill>
                <a:latin typeface="Gill Sans MT" panose="020B0502020104020203" pitchFamily="34" charset="0"/>
              </a:rPr>
              <a:t>.</a:t>
            </a:r>
            <a:endParaRPr lang="en-US" dirty="0">
              <a:solidFill>
                <a:srgbClr val="F57B20"/>
              </a:solidFill>
              <a:latin typeface="Gill Sans MT" panose="020B0502020104020203" pitchFamily="34" charset="0"/>
            </a:endParaRPr>
          </a:p>
        </p:txBody>
      </p:sp>
    </p:spTree>
    <p:extLst>
      <p:ext uri="{BB962C8B-B14F-4D97-AF65-F5344CB8AC3E}">
        <p14:creationId xmlns:p14="http://schemas.microsoft.com/office/powerpoint/2010/main" val="736766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3" name="Content Placeholder 2"/>
          <p:cNvSpPr>
            <a:spLocks noGrp="1"/>
          </p:cNvSpPr>
          <p:nvPr>
            <p:ph idx="1"/>
          </p:nvPr>
        </p:nvSpPr>
        <p:spPr>
          <a:xfrm>
            <a:off x="394665" y="1995017"/>
            <a:ext cx="6842760" cy="4271054"/>
          </a:xfrm>
        </p:spPr>
        <p:txBody>
          <a:bodyPr>
            <a:normAutofit fontScale="92500"/>
          </a:bodyPr>
          <a:lstStyle/>
          <a:p>
            <a:pPr lvl="1">
              <a:lnSpc>
                <a:spcPct val="150000"/>
              </a:lnSpc>
            </a:pPr>
            <a:r>
              <a:rPr lang="en-US" b="1" dirty="0">
                <a:solidFill>
                  <a:srgbClr val="F57B20"/>
                </a:solidFill>
                <a:latin typeface="Gill Sans MT" panose="020B0502020104020203" pitchFamily="34" charset="0"/>
              </a:rPr>
              <a:t>88% </a:t>
            </a:r>
            <a:r>
              <a:rPr lang="en-US" dirty="0">
                <a:solidFill>
                  <a:srgbClr val="F57B20"/>
                </a:solidFill>
                <a:latin typeface="Gill Sans MT" panose="020B0502020104020203" pitchFamily="34" charset="0"/>
              </a:rPr>
              <a:t>of students used their Mobile Beacon internet service to engage in school-related activities.</a:t>
            </a:r>
          </a:p>
          <a:p>
            <a:pPr lvl="1">
              <a:lnSpc>
                <a:spcPct val="150000"/>
              </a:lnSpc>
            </a:pPr>
            <a:r>
              <a:rPr lang="en-US" b="1" dirty="0">
                <a:solidFill>
                  <a:srgbClr val="F57B20"/>
                </a:solidFill>
                <a:latin typeface="Gill Sans MT" panose="020B0502020104020203" pitchFamily="34" charset="0"/>
              </a:rPr>
              <a:t>94% </a:t>
            </a:r>
            <a:r>
              <a:rPr lang="en-US" dirty="0">
                <a:solidFill>
                  <a:srgbClr val="F57B20"/>
                </a:solidFill>
                <a:latin typeface="Gill Sans MT" panose="020B0502020104020203" pitchFamily="34" charset="0"/>
              </a:rPr>
              <a:t>of all </a:t>
            </a:r>
            <a:r>
              <a:rPr lang="en-US" dirty="0" smtClean="0">
                <a:solidFill>
                  <a:srgbClr val="F57B20"/>
                </a:solidFill>
                <a:latin typeface="Gill Sans MT" panose="020B0502020104020203" pitchFamily="34" charset="0"/>
              </a:rPr>
              <a:t>parents reported </a:t>
            </a:r>
            <a:r>
              <a:rPr lang="en-US" dirty="0">
                <a:solidFill>
                  <a:srgbClr val="F57B20"/>
                </a:solidFill>
                <a:latin typeface="Gill Sans MT" panose="020B0502020104020203" pitchFamily="34" charset="0"/>
              </a:rPr>
              <a:t>that having Mobile Beacon internet service helped them to better support their </a:t>
            </a:r>
            <a:r>
              <a:rPr lang="en-US" dirty="0" smtClean="0">
                <a:solidFill>
                  <a:srgbClr val="F57B20"/>
                </a:solidFill>
                <a:latin typeface="Gill Sans MT" panose="020B0502020104020203" pitchFamily="34" charset="0"/>
              </a:rPr>
              <a:t>child/children </a:t>
            </a:r>
            <a:r>
              <a:rPr lang="en-US" dirty="0">
                <a:solidFill>
                  <a:srgbClr val="F57B20"/>
                </a:solidFill>
                <a:latin typeface="Gill Sans MT" panose="020B0502020104020203" pitchFamily="34" charset="0"/>
              </a:rPr>
              <a:t>in </a:t>
            </a:r>
            <a:r>
              <a:rPr lang="en-US" dirty="0" smtClean="0">
                <a:solidFill>
                  <a:srgbClr val="F57B20"/>
                </a:solidFill>
                <a:latin typeface="Gill Sans MT" panose="020B0502020104020203" pitchFamily="34" charset="0"/>
              </a:rPr>
              <a:t>school.</a:t>
            </a:r>
            <a:endParaRPr lang="en-US" dirty="0">
              <a:solidFill>
                <a:srgbClr val="F57B20"/>
              </a:solidFill>
              <a:latin typeface="Gill Sans MT" panose="020B0502020104020203" pitchFamily="34" charset="0"/>
            </a:endParaRPr>
          </a:p>
          <a:p>
            <a:pPr lvl="1">
              <a:lnSpc>
                <a:spcPct val="150000"/>
              </a:lnSpc>
            </a:pPr>
            <a:r>
              <a:rPr lang="en-US" b="1" dirty="0" smtClean="0">
                <a:solidFill>
                  <a:srgbClr val="F57B20"/>
                </a:solidFill>
                <a:latin typeface="Gill Sans MT" panose="020B0502020104020203" pitchFamily="34" charset="0"/>
              </a:rPr>
              <a:t>32</a:t>
            </a:r>
            <a:r>
              <a:rPr lang="en-US" b="1" dirty="0">
                <a:solidFill>
                  <a:srgbClr val="F57B20"/>
                </a:solidFill>
                <a:latin typeface="Gill Sans MT" panose="020B0502020104020203" pitchFamily="34" charset="0"/>
              </a:rPr>
              <a:t>% </a:t>
            </a:r>
            <a:r>
              <a:rPr lang="en-US" dirty="0" smtClean="0">
                <a:solidFill>
                  <a:srgbClr val="F57B20"/>
                </a:solidFill>
                <a:latin typeface="Gill Sans MT" panose="020B0502020104020203" pitchFamily="34" charset="0"/>
              </a:rPr>
              <a:t>of </a:t>
            </a:r>
            <a:r>
              <a:rPr lang="en-US" dirty="0">
                <a:solidFill>
                  <a:srgbClr val="F57B20"/>
                </a:solidFill>
                <a:latin typeface="Gill Sans MT" panose="020B0502020104020203" pitchFamily="34" charset="0"/>
              </a:rPr>
              <a:t>respondents report that someone in their household is currently taking adult/continuing education classes or attending </a:t>
            </a:r>
            <a:r>
              <a:rPr lang="en-US" dirty="0" smtClean="0">
                <a:solidFill>
                  <a:srgbClr val="F57B20"/>
                </a:solidFill>
                <a:latin typeface="Gill Sans MT" panose="020B0502020104020203" pitchFamily="34" charset="0"/>
              </a:rPr>
              <a:t>college</a:t>
            </a:r>
          </a:p>
          <a:p>
            <a:pPr lvl="1">
              <a:lnSpc>
                <a:spcPct val="150000"/>
              </a:lnSpc>
            </a:pPr>
            <a:endParaRPr lang="en-US" dirty="0">
              <a:solidFill>
                <a:srgbClr val="F57B20"/>
              </a:solidFill>
              <a:latin typeface="Gill Sans MT" panose="020B0502020104020203" pitchFamily="34" charset="0"/>
            </a:endParaRPr>
          </a:p>
        </p:txBody>
      </p:sp>
      <p:sp>
        <p:nvSpPr>
          <p:cNvPr id="4" name="Title 1"/>
          <p:cNvSpPr>
            <a:spLocks noGrp="1"/>
          </p:cNvSpPr>
          <p:nvPr>
            <p:ph type="title"/>
          </p:nvPr>
        </p:nvSpPr>
        <p:spPr>
          <a:xfrm>
            <a:off x="824972" y="1156945"/>
            <a:ext cx="4438135" cy="838072"/>
          </a:xfrm>
        </p:spPr>
        <p:txBody>
          <a:bodyPr>
            <a:normAutofit/>
          </a:bodyPr>
          <a:lstStyle/>
          <a:p>
            <a:r>
              <a:rPr lang="en-US" b="1" u="sng" dirty="0" smtClean="0">
                <a:solidFill>
                  <a:srgbClr val="1A2674"/>
                </a:solidFill>
                <a:latin typeface="Gill Sans MT" panose="020B0502020104020203" pitchFamily="34" charset="0"/>
              </a:rPr>
              <a:t>Educational Use</a:t>
            </a:r>
            <a:endParaRPr lang="en-US" u="sng" dirty="0">
              <a:solidFill>
                <a:srgbClr val="1A2674"/>
              </a:solidFill>
              <a:latin typeface="Gill Sans MT" panose="020B0502020104020203"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3825" y="2334409"/>
            <a:ext cx="4808669" cy="3205779"/>
          </a:xfrm>
          <a:prstGeom prst="ellipse">
            <a:avLst/>
          </a:prstGeom>
          <a:ln w="63500" cap="rnd">
            <a:solidFill>
              <a:srgbClr val="F57B20"/>
            </a:solidFill>
          </a:ln>
          <a:effectLst>
            <a:outerShdw blurRad="381000" dist="292100" dir="5400000" sx="-80000" sy="-18000" rotWithShape="0">
              <a:srgbClr val="1A2674">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578244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3" name="Content Placeholder 2"/>
          <p:cNvSpPr>
            <a:spLocks noGrp="1"/>
          </p:cNvSpPr>
          <p:nvPr>
            <p:ph idx="1"/>
          </p:nvPr>
        </p:nvSpPr>
        <p:spPr>
          <a:xfrm>
            <a:off x="838200" y="2221041"/>
            <a:ext cx="10515600" cy="2919370"/>
          </a:xfrm>
        </p:spPr>
        <p:txBody>
          <a:bodyPr>
            <a:normAutofit/>
          </a:bodyPr>
          <a:lstStyle/>
          <a:p>
            <a:pPr lvl="1">
              <a:lnSpc>
                <a:spcPct val="150000"/>
              </a:lnSpc>
              <a:buClr>
                <a:srgbClr val="1A2674"/>
              </a:buClr>
            </a:pPr>
            <a:r>
              <a:rPr lang="en-US" dirty="0" smtClean="0">
                <a:solidFill>
                  <a:srgbClr val="F57B20"/>
                </a:solidFill>
                <a:latin typeface="Gill Sans MT" panose="020B0502020104020203" pitchFamily="34" charset="0"/>
              </a:rPr>
              <a:t>Those using their internet service in support of their educational goals used an average of</a:t>
            </a:r>
            <a:r>
              <a:rPr lang="en-US" b="1" dirty="0" smtClean="0">
                <a:solidFill>
                  <a:srgbClr val="F57B20"/>
                </a:solidFill>
                <a:latin typeface="Gill Sans MT" panose="020B0502020104020203" pitchFamily="34" charset="0"/>
              </a:rPr>
              <a:t> 25GB MORE </a:t>
            </a:r>
            <a:r>
              <a:rPr lang="en-US" dirty="0" smtClean="0">
                <a:solidFill>
                  <a:srgbClr val="F57B20"/>
                </a:solidFill>
                <a:latin typeface="Gill Sans MT" panose="020B0502020104020203" pitchFamily="34" charset="0"/>
              </a:rPr>
              <a:t>than the average user.</a:t>
            </a:r>
          </a:p>
          <a:p>
            <a:pPr lvl="1">
              <a:lnSpc>
                <a:spcPct val="150000"/>
              </a:lnSpc>
              <a:buClr>
                <a:srgbClr val="1A2674"/>
              </a:buClr>
            </a:pPr>
            <a:r>
              <a:rPr lang="en-US" dirty="0">
                <a:solidFill>
                  <a:srgbClr val="F57B20"/>
                </a:solidFill>
                <a:latin typeface="Gill Sans MT" panose="020B0502020104020203" pitchFamily="34" charset="0"/>
              </a:rPr>
              <a:t>The data used by those reporting online activities such as searching for jobs, engaging in online job-skills training, and doing work-related activities off-hours is </a:t>
            </a:r>
            <a:r>
              <a:rPr lang="en-US" b="1" dirty="0">
                <a:solidFill>
                  <a:srgbClr val="F57B20"/>
                </a:solidFill>
                <a:latin typeface="Gill Sans MT" panose="020B0502020104020203" pitchFamily="34" charset="0"/>
              </a:rPr>
              <a:t>14 GB </a:t>
            </a:r>
            <a:r>
              <a:rPr lang="en-US" dirty="0">
                <a:solidFill>
                  <a:srgbClr val="F57B20"/>
                </a:solidFill>
                <a:latin typeface="Gill Sans MT" panose="020B0502020104020203" pitchFamily="34" charset="0"/>
              </a:rPr>
              <a:t>greater than those reporting to not engage in such activities</a:t>
            </a:r>
            <a:r>
              <a:rPr lang="en-US" dirty="0" smtClean="0">
                <a:solidFill>
                  <a:srgbClr val="F57B20"/>
                </a:solidFill>
                <a:latin typeface="Gill Sans MT" panose="020B0502020104020203" pitchFamily="34" charset="0"/>
              </a:rPr>
              <a:t>.</a:t>
            </a:r>
            <a:endParaRPr lang="en-US" dirty="0">
              <a:solidFill>
                <a:srgbClr val="F57B20"/>
              </a:solidFill>
              <a:latin typeface="Gill Sans MT" panose="020B0502020104020203" pitchFamily="34" charset="0"/>
            </a:endParaRPr>
          </a:p>
        </p:txBody>
      </p:sp>
      <p:sp>
        <p:nvSpPr>
          <p:cNvPr id="4" name="Title 1"/>
          <p:cNvSpPr>
            <a:spLocks noGrp="1"/>
          </p:cNvSpPr>
          <p:nvPr>
            <p:ph type="title"/>
          </p:nvPr>
        </p:nvSpPr>
        <p:spPr>
          <a:xfrm>
            <a:off x="677332" y="1144588"/>
            <a:ext cx="5389835" cy="862785"/>
          </a:xfrm>
        </p:spPr>
        <p:txBody>
          <a:bodyPr>
            <a:noAutofit/>
          </a:bodyPr>
          <a:lstStyle/>
          <a:p>
            <a:r>
              <a:rPr lang="en-US" b="1" u="sng" dirty="0" smtClean="0">
                <a:solidFill>
                  <a:srgbClr val="1A2674"/>
                </a:solidFill>
                <a:latin typeface="Gill Sans MT" panose="020B0502020104020203" pitchFamily="34" charset="0"/>
              </a:rPr>
              <a:t>Data Usage Trends</a:t>
            </a:r>
            <a:endParaRPr lang="en-US" u="sng" dirty="0">
              <a:solidFill>
                <a:srgbClr val="1A2674"/>
              </a:solidFill>
              <a:latin typeface="Gill Sans MT" panose="020B0502020104020203" pitchFamily="34" charset="0"/>
            </a:endParaRPr>
          </a:p>
        </p:txBody>
      </p:sp>
    </p:spTree>
    <p:extLst>
      <p:ext uri="{BB962C8B-B14F-4D97-AF65-F5344CB8AC3E}">
        <p14:creationId xmlns:p14="http://schemas.microsoft.com/office/powerpoint/2010/main" val="18446317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3" name="Content Placeholder 2"/>
          <p:cNvSpPr>
            <a:spLocks noGrp="1"/>
          </p:cNvSpPr>
          <p:nvPr>
            <p:ph idx="1"/>
          </p:nvPr>
        </p:nvSpPr>
        <p:spPr>
          <a:xfrm>
            <a:off x="838200" y="1825624"/>
            <a:ext cx="10515600" cy="4559133"/>
          </a:xfrm>
        </p:spPr>
        <p:txBody>
          <a:bodyPr>
            <a:normAutofit/>
          </a:bodyPr>
          <a:lstStyle/>
          <a:p>
            <a:pPr lvl="1">
              <a:lnSpc>
                <a:spcPct val="150000"/>
              </a:lnSpc>
              <a:buClr>
                <a:srgbClr val="1A2674"/>
              </a:buClr>
            </a:pPr>
            <a:r>
              <a:rPr lang="en-US" sz="2200" b="1" dirty="0">
                <a:solidFill>
                  <a:srgbClr val="F57B20"/>
                </a:solidFill>
                <a:latin typeface="Gill Sans MT" panose="020B0502020104020203" pitchFamily="34" charset="0"/>
              </a:rPr>
              <a:t>94% </a:t>
            </a:r>
            <a:r>
              <a:rPr lang="en-US" sz="2200" dirty="0">
                <a:solidFill>
                  <a:srgbClr val="F57B20"/>
                </a:solidFill>
                <a:latin typeface="Gill Sans MT" panose="020B0502020104020203" pitchFamily="34" charset="0"/>
              </a:rPr>
              <a:t>of all respondents without an unlimited data plan report having a plan that included less than </a:t>
            </a:r>
            <a:r>
              <a:rPr lang="en-US" sz="2200" b="1" dirty="0">
                <a:solidFill>
                  <a:srgbClr val="F57B20"/>
                </a:solidFill>
                <a:latin typeface="Gill Sans MT" panose="020B0502020104020203" pitchFamily="34" charset="0"/>
              </a:rPr>
              <a:t>10 GB </a:t>
            </a:r>
            <a:r>
              <a:rPr lang="en-US" sz="2200" dirty="0">
                <a:solidFill>
                  <a:srgbClr val="F57B20"/>
                </a:solidFill>
                <a:latin typeface="Gill Sans MT" panose="020B0502020104020203" pitchFamily="34" charset="0"/>
              </a:rPr>
              <a:t>per </a:t>
            </a:r>
            <a:r>
              <a:rPr lang="en-US" sz="2200" dirty="0" smtClean="0">
                <a:solidFill>
                  <a:srgbClr val="F57B20"/>
                </a:solidFill>
                <a:latin typeface="Gill Sans MT" panose="020B0502020104020203" pitchFamily="34" charset="0"/>
              </a:rPr>
              <a:t>month. </a:t>
            </a:r>
          </a:p>
          <a:p>
            <a:pPr lvl="2">
              <a:lnSpc>
                <a:spcPct val="100000"/>
              </a:lnSpc>
              <a:buClr>
                <a:srgbClr val="F57B20"/>
              </a:buClr>
            </a:pPr>
            <a:r>
              <a:rPr lang="en-US" sz="1800" dirty="0" smtClean="0">
                <a:solidFill>
                  <a:srgbClr val="1A2674"/>
                </a:solidFill>
                <a:latin typeface="Gill Sans MT" panose="020B0502020104020203" pitchFamily="34" charset="0"/>
              </a:rPr>
              <a:t>2/3rds of these </a:t>
            </a:r>
            <a:r>
              <a:rPr lang="en-US" sz="1800" dirty="0">
                <a:solidFill>
                  <a:srgbClr val="1A2674"/>
                </a:solidFill>
                <a:latin typeface="Gill Sans MT" panose="020B0502020104020203" pitchFamily="34" charset="0"/>
              </a:rPr>
              <a:t>had 5 GB or </a:t>
            </a:r>
            <a:r>
              <a:rPr lang="en-US" sz="1800" dirty="0" smtClean="0">
                <a:solidFill>
                  <a:srgbClr val="1A2674"/>
                </a:solidFill>
                <a:latin typeface="Gill Sans MT" panose="020B0502020104020203" pitchFamily="34" charset="0"/>
              </a:rPr>
              <a:t>less and </a:t>
            </a:r>
            <a:r>
              <a:rPr lang="en-US" sz="1800" b="1" dirty="0">
                <a:solidFill>
                  <a:srgbClr val="1A2674"/>
                </a:solidFill>
                <a:latin typeface="Gill Sans MT" panose="020B0502020104020203" pitchFamily="34" charset="0"/>
              </a:rPr>
              <a:t>30% had 2 GB or less</a:t>
            </a:r>
            <a:r>
              <a:rPr lang="en-US" sz="1800" b="1" dirty="0" smtClean="0">
                <a:solidFill>
                  <a:srgbClr val="1A2674"/>
                </a:solidFill>
                <a:latin typeface="Gill Sans MT" panose="020B0502020104020203" pitchFamily="34" charset="0"/>
              </a:rPr>
              <a:t>.</a:t>
            </a:r>
          </a:p>
          <a:p>
            <a:pPr lvl="2">
              <a:lnSpc>
                <a:spcPct val="100000"/>
              </a:lnSpc>
              <a:buClr>
                <a:srgbClr val="1A2674"/>
              </a:buClr>
            </a:pPr>
            <a:endParaRPr lang="en-US" sz="1800" dirty="0">
              <a:solidFill>
                <a:srgbClr val="F57B20"/>
              </a:solidFill>
              <a:latin typeface="Gill Sans MT" panose="020B0502020104020203" pitchFamily="34" charset="0"/>
            </a:endParaRPr>
          </a:p>
          <a:p>
            <a:pPr lvl="1">
              <a:lnSpc>
                <a:spcPct val="150000"/>
              </a:lnSpc>
              <a:buClr>
                <a:srgbClr val="1A2674"/>
              </a:buClr>
            </a:pPr>
            <a:r>
              <a:rPr lang="en-US" sz="2200" b="1" dirty="0" smtClean="0">
                <a:solidFill>
                  <a:srgbClr val="F57B20"/>
                </a:solidFill>
                <a:latin typeface="Gill Sans MT" panose="020B0502020104020203" pitchFamily="34" charset="0"/>
              </a:rPr>
              <a:t>22</a:t>
            </a:r>
            <a:r>
              <a:rPr lang="en-US" sz="2200" b="1" dirty="0">
                <a:solidFill>
                  <a:srgbClr val="F57B20"/>
                </a:solidFill>
                <a:latin typeface="Gill Sans MT" panose="020B0502020104020203" pitchFamily="34" charset="0"/>
              </a:rPr>
              <a:t>% </a:t>
            </a:r>
            <a:r>
              <a:rPr lang="en-US" sz="2200" dirty="0" smtClean="0">
                <a:solidFill>
                  <a:srgbClr val="F57B20"/>
                </a:solidFill>
                <a:latin typeface="Gill Sans MT" panose="020B0502020104020203" pitchFamily="34" charset="0"/>
              </a:rPr>
              <a:t>of respondents reported </a:t>
            </a:r>
            <a:r>
              <a:rPr lang="en-US" sz="2200" dirty="0">
                <a:solidFill>
                  <a:srgbClr val="F57B20"/>
                </a:solidFill>
                <a:latin typeface="Gill Sans MT" panose="020B0502020104020203" pitchFamily="34" charset="0"/>
              </a:rPr>
              <a:t>that there </a:t>
            </a:r>
            <a:r>
              <a:rPr lang="en-US" sz="2200" dirty="0" smtClean="0">
                <a:solidFill>
                  <a:srgbClr val="F57B20"/>
                </a:solidFill>
                <a:latin typeface="Gill Sans MT" panose="020B0502020104020203" pitchFamily="34" charset="0"/>
              </a:rPr>
              <a:t>were online activities they were unable to engage in prior to signing up for Mobile Beacon’s unlimited internet service due to a lack of data.</a:t>
            </a:r>
            <a:endParaRPr lang="en-US" sz="2200" dirty="0">
              <a:solidFill>
                <a:srgbClr val="F57B20"/>
              </a:solidFill>
              <a:latin typeface="Gill Sans MT" panose="020B0502020104020203" pitchFamily="34" charset="0"/>
            </a:endParaRPr>
          </a:p>
          <a:p>
            <a:pPr lvl="2">
              <a:lnSpc>
                <a:spcPct val="100000"/>
              </a:lnSpc>
              <a:buClr>
                <a:srgbClr val="F57B20"/>
              </a:buClr>
            </a:pPr>
            <a:r>
              <a:rPr lang="en-US" sz="1800" b="1" dirty="0">
                <a:solidFill>
                  <a:srgbClr val="1A2674"/>
                </a:solidFill>
                <a:latin typeface="Gill Sans MT" panose="020B0502020104020203" pitchFamily="34" charset="0"/>
              </a:rPr>
              <a:t>60% of respondents report difficulty using their previously capped service for online classes or homework.  </a:t>
            </a:r>
          </a:p>
        </p:txBody>
      </p:sp>
      <p:sp>
        <p:nvSpPr>
          <p:cNvPr id="4" name="Title 1"/>
          <p:cNvSpPr>
            <a:spLocks noGrp="1"/>
          </p:cNvSpPr>
          <p:nvPr>
            <p:ph type="title"/>
          </p:nvPr>
        </p:nvSpPr>
        <p:spPr>
          <a:xfrm>
            <a:off x="838200" y="1172904"/>
            <a:ext cx="3696730" cy="652720"/>
          </a:xfrm>
        </p:spPr>
        <p:txBody>
          <a:bodyPr>
            <a:noAutofit/>
          </a:bodyPr>
          <a:lstStyle/>
          <a:p>
            <a:r>
              <a:rPr lang="en-US" b="1" u="sng" dirty="0" smtClean="0">
                <a:solidFill>
                  <a:srgbClr val="1A2674"/>
                </a:solidFill>
                <a:latin typeface="Gill Sans MT" panose="020B0502020104020203" pitchFamily="34" charset="0"/>
              </a:rPr>
              <a:t>Data Caps</a:t>
            </a:r>
            <a:endParaRPr lang="en-US" u="sng" dirty="0">
              <a:solidFill>
                <a:srgbClr val="1A2674"/>
              </a:solidFill>
              <a:latin typeface="Gill Sans MT" panose="020B0502020104020203" pitchFamily="34" charset="0"/>
            </a:endParaRPr>
          </a:p>
        </p:txBody>
      </p:sp>
    </p:spTree>
    <p:extLst>
      <p:ext uri="{BB962C8B-B14F-4D97-AF65-F5344CB8AC3E}">
        <p14:creationId xmlns:p14="http://schemas.microsoft.com/office/powerpoint/2010/main" val="11381374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7624</TotalTime>
  <Words>2715</Words>
  <Application>Microsoft Macintosh PowerPoint</Application>
  <PresentationFormat>Widescreen</PresentationFormat>
  <Paragraphs>191</Paragraphs>
  <Slides>22</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Calibri Light</vt:lpstr>
      <vt:lpstr>Century Gothic</vt:lpstr>
      <vt:lpstr>Gill Sans MT</vt:lpstr>
      <vt:lpstr>Mangal</vt:lpstr>
      <vt:lpstr>Office Theme</vt:lpstr>
      <vt:lpstr>What Are We Accomplishing? Approaches to Digital Inclusion Program Evaluation</vt:lpstr>
      <vt:lpstr>Mobile Beacon: Research Schedule</vt:lpstr>
      <vt:lpstr>Bridging the Gap:  What Affordable, Uncapped Internet Means for Digital Inclusion</vt:lpstr>
      <vt:lpstr>Methodology</vt:lpstr>
      <vt:lpstr>Population</vt:lpstr>
      <vt:lpstr>Internet Use</vt:lpstr>
      <vt:lpstr>Educational Use</vt:lpstr>
      <vt:lpstr>Data Usage Trends</vt:lpstr>
      <vt:lpstr>Data Caps</vt:lpstr>
      <vt:lpstr>Cost Savings</vt:lpstr>
      <vt:lpstr>PowerPoint Presentation</vt:lpstr>
      <vt:lpstr>More on Cost Savings</vt:lpstr>
      <vt:lpstr>Marketing</vt:lpstr>
      <vt:lpstr>Satisfaction</vt:lpstr>
      <vt:lpstr>Leveraging the Strength of Community Networks</vt:lpstr>
      <vt:lpstr>Network Roles: Isolates</vt:lpstr>
      <vt:lpstr>Network Roles: Stars</vt:lpstr>
      <vt:lpstr>Network Roles: Cliques</vt:lpstr>
      <vt:lpstr>Network: Bridging the Gap </vt:lpstr>
      <vt:lpstr>Network Weaving for Inclusion  and Program Growth</vt:lpstr>
      <vt:lpstr>Types of Useful Intake Questions</vt:lpstr>
      <vt:lpstr>Thank you!</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Are We Accomplishing? Approaches to digital inclusion program evaluation</dc:title>
  <dc:creator>Samantha Schartman-Cycyk</dc:creator>
  <cp:lastModifiedBy>Samantha Schartman-Cycyk</cp:lastModifiedBy>
  <cp:revision>57</cp:revision>
  <dcterms:created xsi:type="dcterms:W3CDTF">2017-04-27T14:47:17Z</dcterms:created>
  <dcterms:modified xsi:type="dcterms:W3CDTF">2017-05-17T02:28:55Z</dcterms:modified>
</cp:coreProperties>
</file>