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1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spc="-1">
                <a:latin typeface="Arial"/>
              </a:rPr>
              <a:t>Click to edit the notes format</a:t>
            </a:r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spc="-1">
                <a:latin typeface="Times New Roman"/>
              </a:rPr>
              <a:t>&lt;header&gt;</a:t>
            </a:r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spc="-1">
                <a:latin typeface="Times New Roman"/>
              </a:rPr>
              <a:t>&lt;date/time&gt;</a:t>
            </a:r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spc="-1">
                <a:latin typeface="Times New Roman"/>
              </a:rPr>
              <a:t>&lt;footer&gt;</a:t>
            </a:r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D827B17B-B244-4A23-AB47-7CB7FBAA1F0A}" type="slidenum">
              <a:rPr lang="en-US" sz="1400" spc="-1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353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  <a:p>
            <a:endParaRPr/>
          </a:p>
        </p:txBody>
      </p:sp>
      <p:sp>
        <p:nvSpPr>
          <p:cNvPr id="99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76FEE65A-4DFB-42C0-8013-E4C74A37AD14}" type="slidenum">
              <a:rPr lang="en-US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101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DD2040D-C995-442A-83CC-9FF25ED64D8E}" type="slidenum">
              <a:rPr lang="en-US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body"/>
          </p:nvPr>
        </p:nvSpPr>
        <p:spPr>
          <a:xfrm>
            <a:off x="648720" y="476676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103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3A0CA173-4C8C-4D90-ACB7-A8A4E089A3D9}" type="slidenum">
              <a:rPr lang="en-US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280">
              <a:lnSpc>
                <a:spcPct val="100000"/>
              </a:lnSpc>
            </a:pPr>
            <a:endParaRPr dirty="0"/>
          </a:p>
        </p:txBody>
      </p:sp>
      <p:sp>
        <p:nvSpPr>
          <p:cNvPr id="105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7DC5EE50-6E82-44A2-81A0-12E18A45A9C3}" type="slidenum">
              <a:rPr lang="en-US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107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9775CF0-1CD2-461E-B972-D97039DC98EF}" type="slidenum">
              <a:rPr lang="en-US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5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5" name="Picture 34"/>
          <p:cNvPicPr/>
          <p:nvPr/>
        </p:nvPicPr>
        <p:blipFill>
          <a:blip r:embed="rId2"/>
          <a:stretch/>
        </p:blipFill>
        <p:spPr>
          <a:xfrm>
            <a:off x="2078280" y="1604520"/>
            <a:ext cx="4986360" cy="3977280"/>
          </a:xfrm>
          <a:prstGeom prst="rect">
            <a:avLst/>
          </a:prstGeom>
          <a:ln>
            <a:noFill/>
          </a:ln>
        </p:spPr>
      </p:pic>
      <p:pic>
        <p:nvPicPr>
          <p:cNvPr id="36" name="Picture 35"/>
          <p:cNvPicPr/>
          <p:nvPr/>
        </p:nvPicPr>
        <p:blipFill>
          <a:blip r:embed="rId2"/>
          <a:stretch/>
        </p:blipFill>
        <p:spPr>
          <a:xfrm>
            <a:off x="2078280" y="1604520"/>
            <a:ext cx="498636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2" name="Picture 71"/>
          <p:cNvPicPr/>
          <p:nvPr/>
        </p:nvPicPr>
        <p:blipFill>
          <a:blip r:embed="rId2"/>
          <a:stretch/>
        </p:blipFill>
        <p:spPr>
          <a:xfrm>
            <a:off x="2078280" y="1604520"/>
            <a:ext cx="4986360" cy="3977280"/>
          </a:xfrm>
          <a:prstGeom prst="rect">
            <a:avLst/>
          </a:prstGeom>
          <a:ln>
            <a:noFill/>
          </a:ln>
        </p:spPr>
      </p:pic>
      <p:pic>
        <p:nvPicPr>
          <p:cNvPr id="73" name="Picture 72"/>
          <p:cNvPicPr/>
          <p:nvPr/>
        </p:nvPicPr>
        <p:blipFill>
          <a:blip r:embed="rId2"/>
          <a:stretch/>
        </p:blipFill>
        <p:spPr>
          <a:xfrm>
            <a:off x="2078280" y="1604520"/>
            <a:ext cx="498636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/>
          <p:cNvPicPr/>
          <p:nvPr/>
        </p:nvPicPr>
        <p:blipFill>
          <a:blip r:embed="rId14"/>
          <a:stretch/>
        </p:blipFill>
        <p:spPr>
          <a:xfrm>
            <a:off x="2819520" y="380880"/>
            <a:ext cx="3351600" cy="55764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Click to edit the outline text format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1800" spc="-1">
                <a:latin typeface="Arial"/>
              </a:rPr>
              <a:t>Second Outline Level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Third Outline Level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1800" spc="-1">
                <a:latin typeface="Arial"/>
              </a:rPr>
              <a:t>Fourth Outline Level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Fifth Outline Level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Sixth Outline Level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10"/>
          <p:cNvPicPr/>
          <p:nvPr/>
        </p:nvPicPr>
        <p:blipFill>
          <a:blip r:embed="rId14"/>
          <a:stretch/>
        </p:blipFill>
        <p:spPr>
          <a:xfrm>
            <a:off x="2819520" y="380880"/>
            <a:ext cx="3351600" cy="557640"/>
          </a:xfrm>
          <a:prstGeom prst="rect">
            <a:avLst/>
          </a:prstGeom>
          <a:ln>
            <a:noFill/>
          </a:ln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Arial"/>
              </a:rPr>
              <a:t>Click to edit the outline text format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800" spc="-1">
                <a:latin typeface="Arial"/>
              </a:rPr>
              <a:t>Second Outline Level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pc="-1">
                <a:latin typeface="Arial"/>
              </a:rPr>
              <a:t>Third Outline Level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000" spc="-1">
                <a:latin typeface="Arial"/>
              </a:rPr>
              <a:t>Fourth Outline Level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Fifth Outline Level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Sixth Outline Level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457920" y="640080"/>
            <a:ext cx="7771320" cy="191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Partners Bridging the Digital Divide (pbdd.org)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Barry Glicklich, President</a:t>
            </a:r>
            <a:r>
              <a:rPr lang="en-US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	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May 16, 2017</a:t>
            </a: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 </a:t>
            </a:r>
            <a:endParaRPr/>
          </a:p>
        </p:txBody>
      </p:sp>
      <p:pic>
        <p:nvPicPr>
          <p:cNvPr id="80" name="Picture 3"/>
          <p:cNvPicPr/>
          <p:nvPr/>
        </p:nvPicPr>
        <p:blipFill>
          <a:blip r:embed="rId3"/>
          <a:stretch/>
        </p:blipFill>
        <p:spPr>
          <a:xfrm>
            <a:off x="2819520" y="2743200"/>
            <a:ext cx="3504240" cy="2919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457200" y="914400"/>
            <a:ext cx="464724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What we do</a:t>
            </a:r>
            <a:endParaRPr/>
          </a:p>
        </p:txBody>
      </p:sp>
      <p:sp>
        <p:nvSpPr>
          <p:cNvPr id="82" name="CustomShape 2"/>
          <p:cNvSpPr/>
          <p:nvPr/>
        </p:nvSpPr>
        <p:spPr>
          <a:xfrm>
            <a:off x="304920" y="1600200"/>
            <a:ext cx="8609400" cy="419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Help nonprofits that promote digital inclusion learn from each other.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Host links to training material from many sources at </a:t>
            </a:r>
            <a:r>
              <a:rPr lang="en-US" sz="2000" b="1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http://pbdd.org/training/</a:t>
            </a:r>
            <a:endParaRPr/>
          </a:p>
          <a:p>
            <a:pPr marL="571680" lvl="1" indent="-227520">
              <a:lnSpc>
                <a:spcPct val="100000"/>
              </a:lnSpc>
              <a:buSzPct val="60000"/>
              <a:buFont typeface="Courier New"/>
              <a:buChar char="o"/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Libraries, GCF LearnFree, TechBoomers, Connected Nation’s Drive Your Learning, NDIA Mailing List Recommendations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Creative commons material hosted on our site:</a:t>
            </a:r>
            <a:endParaRPr/>
          </a:p>
          <a:p>
            <a:pPr marL="343080" indent="-342000">
              <a:lnSpc>
                <a:spcPct val="100000"/>
              </a:lnSpc>
              <a:buClr>
                <a:srgbClr val="0000FF"/>
              </a:buClr>
              <a:buSzPct val="130000"/>
              <a:buFont typeface="Arial"/>
              <a:buChar char="•"/>
            </a:pPr>
            <a:r>
              <a:rPr lang="en-US" sz="200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People’s Resource Center Course Material</a:t>
            </a:r>
            <a:r>
              <a:rPr lang="en-US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 -</a:t>
            </a:r>
            <a:endParaRPr/>
          </a:p>
          <a:p>
            <a:pPr marL="571680" lvl="1" indent="-227520">
              <a:lnSpc>
                <a:spcPct val="100000"/>
              </a:lnSpc>
              <a:buSzPct val="60000"/>
              <a:buFont typeface="Arial"/>
              <a:buChar char="•"/>
            </a:pPr>
            <a:r>
              <a:rPr lang="en-US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 8 multi-week instructor-led course material with quizzes and material ranging from Introduction to Computers, Window Fundamentals, Excel, Word, Powerpoint – includes Best Practices guidelines</a:t>
            </a:r>
            <a:endParaRPr/>
          </a:p>
          <a:p>
            <a:pPr marL="571680" lvl="1" indent="-227520">
              <a:lnSpc>
                <a:spcPct val="100000"/>
              </a:lnSpc>
              <a:buSzPct val="60000"/>
              <a:buFont typeface="Arial"/>
              <a:buChar char="•"/>
            </a:pPr>
            <a:r>
              <a:rPr lang="en-US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30+ Stand-alone tech talks on a variety of topics such as Creating Flyers in Word, Making a blog, Google Voice, 3D printing</a:t>
            </a:r>
            <a:endParaRPr/>
          </a:p>
          <a:p>
            <a:pPr marL="343080" indent="-342000">
              <a:lnSpc>
                <a:spcPct val="100000"/>
              </a:lnSpc>
              <a:buFont typeface="Arial"/>
              <a:buChar char="•"/>
            </a:pPr>
            <a:r>
              <a:rPr lang="en-US" sz="200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RAILS Training Material</a:t>
            </a:r>
            <a:r>
              <a:rPr lang="en-US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 from Reaching Across the Illinois Library System: Android tablet, cloud computing, Excel, Photoshop, Windows </a:t>
            </a:r>
            <a:endParaRPr/>
          </a:p>
        </p:txBody>
      </p:sp>
      <p:sp>
        <p:nvSpPr>
          <p:cNvPr id="83" name="CustomShape 3"/>
          <p:cNvSpPr/>
          <p:nvPr/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4993E265-5AEF-44C6-8C9C-5ED1D977B05C}" type="slidenum">
              <a:rPr lang="en-US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2</a:t>
            </a:fld>
            <a:endParaRPr/>
          </a:p>
        </p:txBody>
      </p:sp>
      <p:sp>
        <p:nvSpPr>
          <p:cNvPr id="84" name="CustomShape 4"/>
          <p:cNvSpPr/>
          <p:nvPr/>
        </p:nvSpPr>
        <p:spPr>
          <a:xfrm>
            <a:off x="3124080" y="6356520"/>
            <a:ext cx="289440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pbdd.org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457200" y="914400"/>
            <a:ext cx="464724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Tips for Getting Started</a:t>
            </a:r>
            <a:endParaRPr/>
          </a:p>
        </p:txBody>
      </p:sp>
      <p:sp>
        <p:nvSpPr>
          <p:cNvPr id="86" name="CustomShape 2"/>
          <p:cNvSpPr/>
          <p:nvPr/>
        </p:nvSpPr>
        <p:spPr>
          <a:xfrm>
            <a:off x="304920" y="1600200"/>
            <a:ext cx="8609400" cy="419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000">
              <a:lnSpc>
                <a:spcPct val="150000"/>
              </a:lnSpc>
              <a:buSzPct val="130000"/>
              <a:buFont typeface="Arial"/>
              <a:buChar char="•"/>
            </a:pPr>
            <a:r>
              <a:rPr lang="en-US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Identify Needs - Who is being trained, skill level on entry and exit, style of training best suited, logistics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343080" indent="-342000">
              <a:lnSpc>
                <a:spcPct val="150000"/>
              </a:lnSpc>
              <a:buSzPct val="130000"/>
              <a:buFont typeface="Arial"/>
              <a:buChar char="•"/>
            </a:pPr>
            <a:r>
              <a:rPr lang="en-US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Reusing existing resources - assessments, training material, volunteer/staff expertise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343080" indent="-342000">
              <a:lnSpc>
                <a:spcPct val="150000"/>
              </a:lnSpc>
              <a:buSzPct val="130000"/>
              <a:buFont typeface="Arial"/>
              <a:buChar char="•"/>
            </a:pPr>
            <a:r>
              <a:rPr lang="en-US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Framework – instruction material, instructor training, additional resource availability</a:t>
            </a:r>
            <a:endParaRPr/>
          </a:p>
          <a:p>
            <a:pPr>
              <a:lnSpc>
                <a:spcPct val="15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7" name="CustomShape 3"/>
          <p:cNvSpPr/>
          <p:nvPr/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37C9B991-EAE7-4301-956F-CAE292524B49}" type="slidenum">
              <a:rPr lang="en-US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3</a:t>
            </a:fld>
            <a:endParaRPr/>
          </a:p>
        </p:txBody>
      </p:sp>
      <p:sp>
        <p:nvSpPr>
          <p:cNvPr id="88" name="CustomShape 4"/>
          <p:cNvSpPr/>
          <p:nvPr/>
        </p:nvSpPr>
        <p:spPr>
          <a:xfrm>
            <a:off x="3124080" y="6356520"/>
            <a:ext cx="289440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pbdd.org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457200" y="914400"/>
            <a:ext cx="464724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Keeping it Fresh</a:t>
            </a:r>
            <a:endParaRPr/>
          </a:p>
        </p:txBody>
      </p:sp>
      <p:sp>
        <p:nvSpPr>
          <p:cNvPr id="90" name="CustomShape 2"/>
          <p:cNvSpPr/>
          <p:nvPr/>
        </p:nvSpPr>
        <p:spPr>
          <a:xfrm>
            <a:off x="304920" y="1600200"/>
            <a:ext cx="8609400" cy="419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000">
              <a:lnSpc>
                <a:spcPct val="150000"/>
              </a:lnSpc>
              <a:buSzPct val="130000"/>
              <a:buFont typeface="Arial"/>
              <a:buChar char="•"/>
            </a:pPr>
            <a:r>
              <a:rPr lang="en-US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Feedback Culture - from students, from instructors, incorporating changes to technology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343080" indent="-342000">
              <a:lnSpc>
                <a:spcPct val="150000"/>
              </a:lnSpc>
              <a:buSzPct val="130000"/>
              <a:buFont typeface="Arial"/>
              <a:buChar char="•"/>
            </a:pPr>
            <a:r>
              <a:rPr lang="en-US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Mechanisms for comments, update, &amp; roll-out - cloud-based sharing, change log with distribution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343080" indent="-342000">
              <a:lnSpc>
                <a:spcPct val="150000"/>
              </a:lnSpc>
              <a:buSzPct val="130000"/>
              <a:buFont typeface="Arial"/>
              <a:buChar char="•"/>
            </a:pPr>
            <a:r>
              <a:rPr lang="en-US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Work with Others - Local, Regional, National, Electronic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91" name="CustomShape 3"/>
          <p:cNvSpPr/>
          <p:nvPr/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9D47EEEB-91C1-41F3-8734-356D56B4B691}" type="slidenum">
              <a:rPr lang="en-US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4</a:t>
            </a:fld>
            <a:endParaRPr/>
          </a:p>
        </p:txBody>
      </p:sp>
      <p:sp>
        <p:nvSpPr>
          <p:cNvPr id="92" name="CustomShape 4"/>
          <p:cNvSpPr/>
          <p:nvPr/>
        </p:nvSpPr>
        <p:spPr>
          <a:xfrm>
            <a:off x="3124080" y="6356520"/>
            <a:ext cx="289440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pbdd.org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457200" y="914400"/>
            <a:ext cx="822852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Use us!</a:t>
            </a:r>
            <a:endParaRPr/>
          </a:p>
        </p:txBody>
      </p:sp>
      <p:sp>
        <p:nvSpPr>
          <p:cNvPr id="94" name="CustomShape 2"/>
          <p:cNvSpPr/>
          <p:nvPr/>
        </p:nvSpPr>
        <p:spPr>
          <a:xfrm>
            <a:off x="457200" y="1828800"/>
            <a:ext cx="8228520" cy="429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000">
              <a:lnSpc>
                <a:spcPct val="150000"/>
              </a:lnSpc>
              <a:buSzPct val="130000"/>
              <a:buFont typeface="Arial"/>
              <a:buChar char="•"/>
            </a:pPr>
            <a:r>
              <a:rPr lang="en-US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Give us useful links, material to host</a:t>
            </a:r>
            <a:endParaRPr/>
          </a:p>
          <a:p>
            <a:pPr marL="343080" indent="-342000">
              <a:lnSpc>
                <a:spcPct val="150000"/>
              </a:lnSpc>
              <a:buSzPct val="130000"/>
              <a:buFont typeface="Arial"/>
              <a:buChar char="•"/>
            </a:pPr>
            <a:r>
              <a:rPr lang="en-US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Use and share our information</a:t>
            </a:r>
            <a:endParaRPr/>
          </a:p>
          <a:p>
            <a:pPr marL="343080" indent="-342000">
              <a:lnSpc>
                <a:spcPct val="150000"/>
              </a:lnSpc>
              <a:buSzPct val="130000"/>
              <a:buFont typeface="Arial"/>
              <a:buChar char="•"/>
            </a:pPr>
            <a:r>
              <a:rPr lang="en-US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Barry Glicklich – President, pbdd.org@gmail.com </a:t>
            </a:r>
            <a:endParaRPr/>
          </a:p>
        </p:txBody>
      </p:sp>
      <p:sp>
        <p:nvSpPr>
          <p:cNvPr id="95" name="CustomShape 3"/>
          <p:cNvSpPr/>
          <p:nvPr/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1C64118C-5883-487D-9B3D-EEB5F295FACB}" type="slidenum">
              <a:rPr lang="en-US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5</a:t>
            </a:fld>
            <a:endParaRPr/>
          </a:p>
        </p:txBody>
      </p:sp>
      <p:sp>
        <p:nvSpPr>
          <p:cNvPr id="96" name="CustomShape 4"/>
          <p:cNvSpPr/>
          <p:nvPr/>
        </p:nvSpPr>
        <p:spPr>
          <a:xfrm>
            <a:off x="3124080" y="6356520"/>
            <a:ext cx="289440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pbdd.org</a:t>
            </a:r>
            <a:endParaRPr/>
          </a:p>
        </p:txBody>
      </p:sp>
      <p:pic>
        <p:nvPicPr>
          <p:cNvPr id="97" name="Picture 6"/>
          <p:cNvPicPr/>
          <p:nvPr/>
        </p:nvPicPr>
        <p:blipFill>
          <a:blip r:embed="rId3"/>
          <a:stretch/>
        </p:blipFill>
        <p:spPr>
          <a:xfrm>
            <a:off x="2666880" y="3276720"/>
            <a:ext cx="1187640" cy="989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Status Report.potx</Template>
  <TotalTime>76</TotalTime>
  <Words>195</Words>
  <Application>Microsoft Office PowerPoint</Application>
  <PresentationFormat>On-screen Show (4:3)</PresentationFormat>
  <Paragraphs>44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Barry Glicklich</dc:creator>
  <cp:lastModifiedBy>Barry Glicklich</cp:lastModifiedBy>
  <cp:revision>10</cp:revision>
  <cp:lastPrinted>2017-05-10T16:41:12Z</cp:lastPrinted>
  <dcterms:created xsi:type="dcterms:W3CDTF">2010-02-01T21:08:06Z</dcterms:created>
  <dcterms:modified xsi:type="dcterms:W3CDTF">2017-05-10T16:53:51Z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5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</vt:i4>
  </property>
</Properties>
</file>